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379" r:id="rId3"/>
    <p:sldId id="369" r:id="rId4"/>
    <p:sldId id="423" r:id="rId5"/>
    <p:sldId id="421" r:id="rId6"/>
    <p:sldId id="378" r:id="rId7"/>
    <p:sldId id="372" r:id="rId8"/>
    <p:sldId id="425" r:id="rId9"/>
    <p:sldId id="432" r:id="rId10"/>
    <p:sldId id="435" r:id="rId11"/>
    <p:sldId id="437" r:id="rId12"/>
    <p:sldId id="459" r:id="rId13"/>
    <p:sldId id="433" r:id="rId14"/>
    <p:sldId id="436" r:id="rId15"/>
    <p:sldId id="438" r:id="rId16"/>
    <p:sldId id="439" r:id="rId17"/>
    <p:sldId id="460" r:id="rId18"/>
    <p:sldId id="461" r:id="rId19"/>
    <p:sldId id="445" r:id="rId20"/>
    <p:sldId id="446" r:id="rId21"/>
    <p:sldId id="447" r:id="rId22"/>
    <p:sldId id="458" r:id="rId23"/>
    <p:sldId id="443" r:id="rId24"/>
    <p:sldId id="444" r:id="rId25"/>
    <p:sldId id="453" r:id="rId26"/>
    <p:sldId id="454" r:id="rId27"/>
    <p:sldId id="463" r:id="rId28"/>
    <p:sldId id="464" r:id="rId29"/>
    <p:sldId id="465" r:id="rId30"/>
    <p:sldId id="466" r:id="rId31"/>
    <p:sldId id="455" r:id="rId32"/>
  </p:sldIdLst>
  <p:sldSz cx="9144000" cy="6858000" type="screen4x3"/>
  <p:notesSz cx="6669088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00"/>
    <a:srgbClr val="CC3300"/>
    <a:srgbClr val="008000"/>
    <a:srgbClr val="B2B2B2"/>
    <a:srgbClr val="777777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81" autoAdjust="0"/>
  </p:normalViewPr>
  <p:slideViewPr>
    <p:cSldViewPr>
      <p:cViewPr>
        <p:scale>
          <a:sx n="114" d="100"/>
          <a:sy n="114" d="100"/>
        </p:scale>
        <p:origin x="-91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6FB8C1-C569-4351-B01F-7B0B0EC90AC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597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556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0"/>
            <a:r>
              <a:rPr lang="en-US" smtClean="0"/>
              <a:t>Zweite Ebene</a:t>
            </a:r>
          </a:p>
          <a:p>
            <a:pPr lvl="0"/>
            <a:r>
              <a:rPr lang="en-US" smtClean="0"/>
              <a:t>Dritte Ebene</a:t>
            </a:r>
          </a:p>
          <a:p>
            <a:pPr lvl="0"/>
            <a:r>
              <a:rPr lang="en-US" smtClean="0"/>
              <a:t>Vierte Ebene</a:t>
            </a:r>
          </a:p>
          <a:p>
            <a:pPr lvl="0"/>
            <a:r>
              <a:rPr lang="en-US" smtClean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0DCED1-BEA4-4745-81E7-26CC7C82EB0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25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37D4BB-7E95-48F6-BA1B-703744E43805}" type="slidenum">
              <a:rPr lang="en-US"/>
              <a:pPr/>
              <a:t>5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Dunkelblau: beteiligte Verbände</a:t>
            </a:r>
          </a:p>
          <a:p>
            <a:r>
              <a:rPr lang="de-DE"/>
              <a:t>Hellgrau im Hintergrund: Nicht beteiligte Verbände</a:t>
            </a:r>
          </a:p>
          <a:p>
            <a:r>
              <a:rPr lang="de-DE"/>
              <a:t>Plus: AWO-Selbsthilfe Sucht, Iserlohn </a:t>
            </a:r>
            <a:r>
              <a:rPr lang="de-DE">
                <a:sym typeface="Wingdings" pitchFamily="2" charset="2"/>
              </a:rPr>
              <a:t> ist anscheinend kein offizielles Mitglied, aber „assoziiert?“ (hat grob Auskunft gegeben über 28 Gruppen)</a:t>
            </a:r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 userDrawn="1"/>
        </p:nvSpPr>
        <p:spPr bwMode="invGray">
          <a:xfrm>
            <a:off x="685800" y="6529388"/>
            <a:ext cx="3505200" cy="32702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172" name="Rectangle 4"/>
          <p:cNvSpPr>
            <a:spLocks noChangeArrowheads="1"/>
          </p:cNvSpPr>
          <p:nvPr userDrawn="1"/>
        </p:nvSpPr>
        <p:spPr bwMode="invGray">
          <a:xfrm>
            <a:off x="685800" y="2438400"/>
            <a:ext cx="8456613" cy="762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008000"/>
              </a:solidFill>
            </a:endParaRPr>
          </a:p>
        </p:txBody>
      </p:sp>
      <p:sp>
        <p:nvSpPr>
          <p:cNvPr id="7173" name="Oval 5"/>
          <p:cNvSpPr>
            <a:spLocks noChangeArrowheads="1"/>
          </p:cNvSpPr>
          <p:nvPr userDrawn="1"/>
        </p:nvSpPr>
        <p:spPr bwMode="invGray">
          <a:xfrm>
            <a:off x="881063" y="117475"/>
            <a:ext cx="66675" cy="66675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174" name="Oval 6"/>
          <p:cNvSpPr>
            <a:spLocks noChangeArrowheads="1"/>
          </p:cNvSpPr>
          <p:nvPr userDrawn="1"/>
        </p:nvSpPr>
        <p:spPr bwMode="invGray">
          <a:xfrm>
            <a:off x="881063" y="347663"/>
            <a:ext cx="66675" cy="65087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175" name="Oval 7"/>
          <p:cNvSpPr>
            <a:spLocks noChangeArrowheads="1"/>
          </p:cNvSpPr>
          <p:nvPr userDrawn="1"/>
        </p:nvSpPr>
        <p:spPr bwMode="invGray">
          <a:xfrm>
            <a:off x="881063" y="574675"/>
            <a:ext cx="66675" cy="65088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176" name="Oval 8"/>
          <p:cNvSpPr>
            <a:spLocks noChangeArrowheads="1"/>
          </p:cNvSpPr>
          <p:nvPr userDrawn="1"/>
        </p:nvSpPr>
        <p:spPr bwMode="invGray">
          <a:xfrm>
            <a:off x="881063" y="1033463"/>
            <a:ext cx="66675" cy="65087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177" name="Oval 9"/>
          <p:cNvSpPr>
            <a:spLocks noChangeArrowheads="1"/>
          </p:cNvSpPr>
          <p:nvPr userDrawn="1"/>
        </p:nvSpPr>
        <p:spPr bwMode="invGray">
          <a:xfrm>
            <a:off x="881063" y="1260475"/>
            <a:ext cx="66675" cy="66675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178" name="Oval 10"/>
          <p:cNvSpPr>
            <a:spLocks noChangeArrowheads="1"/>
          </p:cNvSpPr>
          <p:nvPr userDrawn="1"/>
        </p:nvSpPr>
        <p:spPr bwMode="invGray">
          <a:xfrm>
            <a:off x="881063" y="1490663"/>
            <a:ext cx="66675" cy="65087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179" name="Oval 11"/>
          <p:cNvSpPr>
            <a:spLocks noChangeArrowheads="1"/>
          </p:cNvSpPr>
          <p:nvPr userDrawn="1"/>
        </p:nvSpPr>
        <p:spPr bwMode="invGray">
          <a:xfrm>
            <a:off x="881063" y="1717675"/>
            <a:ext cx="66675" cy="65088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180" name="Oval 12"/>
          <p:cNvSpPr>
            <a:spLocks noChangeArrowheads="1"/>
          </p:cNvSpPr>
          <p:nvPr userDrawn="1"/>
        </p:nvSpPr>
        <p:spPr bwMode="invGray">
          <a:xfrm>
            <a:off x="881063" y="1947863"/>
            <a:ext cx="66675" cy="635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181" name="Oval 13"/>
          <p:cNvSpPr>
            <a:spLocks noChangeArrowheads="1"/>
          </p:cNvSpPr>
          <p:nvPr userDrawn="1"/>
        </p:nvSpPr>
        <p:spPr bwMode="invGray">
          <a:xfrm>
            <a:off x="881063" y="2176463"/>
            <a:ext cx="66675" cy="65087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7182" name="Group 14"/>
          <p:cNvGrpSpPr>
            <a:grpSpLocks/>
          </p:cNvGrpSpPr>
          <p:nvPr userDrawn="1"/>
        </p:nvGrpSpPr>
        <p:grpSpPr bwMode="auto">
          <a:xfrm>
            <a:off x="4538663" y="6670675"/>
            <a:ext cx="4332287" cy="65088"/>
            <a:chOff x="2859" y="4202"/>
            <a:chExt cx="2729" cy="41"/>
          </a:xfrm>
        </p:grpSpPr>
        <p:sp>
          <p:nvSpPr>
            <p:cNvPr id="7183" name="Oval 15"/>
            <p:cNvSpPr>
              <a:spLocks noChangeArrowheads="1"/>
            </p:cNvSpPr>
            <p:nvPr userDrawn="1"/>
          </p:nvSpPr>
          <p:spPr bwMode="invGray">
            <a:xfrm>
              <a:off x="2859" y="4202"/>
              <a:ext cx="42" cy="41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184" name="Oval 16"/>
            <p:cNvSpPr>
              <a:spLocks noChangeArrowheads="1"/>
            </p:cNvSpPr>
            <p:nvPr userDrawn="1"/>
          </p:nvSpPr>
          <p:spPr bwMode="invGray">
            <a:xfrm>
              <a:off x="3243" y="4202"/>
              <a:ext cx="42" cy="41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185" name="Oval 17"/>
            <p:cNvSpPr>
              <a:spLocks noChangeArrowheads="1"/>
            </p:cNvSpPr>
            <p:nvPr userDrawn="1"/>
          </p:nvSpPr>
          <p:spPr bwMode="invGray">
            <a:xfrm>
              <a:off x="3627" y="4202"/>
              <a:ext cx="41" cy="41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186" name="Oval 18"/>
            <p:cNvSpPr>
              <a:spLocks noChangeArrowheads="1"/>
            </p:cNvSpPr>
            <p:nvPr userDrawn="1"/>
          </p:nvSpPr>
          <p:spPr bwMode="invGray">
            <a:xfrm>
              <a:off x="4011" y="4202"/>
              <a:ext cx="41" cy="41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187" name="Oval 19"/>
            <p:cNvSpPr>
              <a:spLocks noChangeArrowheads="1"/>
            </p:cNvSpPr>
            <p:nvPr userDrawn="1"/>
          </p:nvSpPr>
          <p:spPr bwMode="invGray">
            <a:xfrm>
              <a:off x="4395" y="4202"/>
              <a:ext cx="42" cy="41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188" name="Oval 20"/>
            <p:cNvSpPr>
              <a:spLocks noChangeArrowheads="1"/>
            </p:cNvSpPr>
            <p:nvPr userDrawn="1"/>
          </p:nvSpPr>
          <p:spPr bwMode="invGray">
            <a:xfrm>
              <a:off x="4779" y="4202"/>
              <a:ext cx="42" cy="41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189" name="Oval 21"/>
            <p:cNvSpPr>
              <a:spLocks noChangeArrowheads="1"/>
            </p:cNvSpPr>
            <p:nvPr userDrawn="1"/>
          </p:nvSpPr>
          <p:spPr bwMode="invGray">
            <a:xfrm>
              <a:off x="5163" y="4202"/>
              <a:ext cx="42" cy="41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190" name="Oval 22"/>
            <p:cNvSpPr>
              <a:spLocks noChangeArrowheads="1"/>
            </p:cNvSpPr>
            <p:nvPr userDrawn="1"/>
          </p:nvSpPr>
          <p:spPr bwMode="invGray">
            <a:xfrm>
              <a:off x="5547" y="4202"/>
              <a:ext cx="41" cy="41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191" name="Oval 23"/>
          <p:cNvSpPr>
            <a:spLocks noChangeArrowheads="1"/>
          </p:cNvSpPr>
          <p:nvPr userDrawn="1"/>
        </p:nvSpPr>
        <p:spPr bwMode="invGray">
          <a:xfrm>
            <a:off x="881063" y="804863"/>
            <a:ext cx="66675" cy="635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196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7197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pic>
        <p:nvPicPr>
          <p:cNvPr id="7202" name="Picture 34" descr="Logo_NRW-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75" y="4941888"/>
            <a:ext cx="1365250" cy="1727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333375"/>
            <a:ext cx="1943100" cy="57626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333375"/>
            <a:ext cx="5676900" cy="57626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invGray">
          <a:xfrm>
            <a:off x="685800" y="6630988"/>
            <a:ext cx="3505200" cy="22701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90000"/>
              </a:lnSpc>
            </a:pPr>
            <a:r>
              <a:rPr kumimoji="1" lang="de-DE" sz="1000" dirty="0">
                <a:solidFill>
                  <a:schemeClr val="bg1"/>
                </a:solidFill>
              </a:rPr>
              <a:t>                                                                       ©  FAS-NRW </a:t>
            </a:r>
            <a:r>
              <a:rPr kumimoji="1" lang="de-DE" sz="1000" dirty="0" smtClean="0">
                <a:solidFill>
                  <a:schemeClr val="bg1"/>
                </a:solidFill>
              </a:rPr>
              <a:t>2012</a:t>
            </a:r>
            <a:endParaRPr kumimoji="1" lang="de-DE" sz="4000" dirty="0">
              <a:solidFill>
                <a:schemeClr val="bg1"/>
              </a:solidFill>
            </a:endParaRPr>
          </a:p>
          <a:p>
            <a:endParaRPr lang="de-DE" dirty="0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538663" y="6713538"/>
            <a:ext cx="4332287" cy="65087"/>
            <a:chOff x="2859" y="4250"/>
            <a:chExt cx="2729" cy="41"/>
          </a:xfrm>
        </p:grpSpPr>
        <p:sp>
          <p:nvSpPr>
            <p:cNvPr id="6149" name="Oval 5"/>
            <p:cNvSpPr>
              <a:spLocks noChangeArrowheads="1"/>
            </p:cNvSpPr>
            <p:nvPr/>
          </p:nvSpPr>
          <p:spPr bwMode="invGray">
            <a:xfrm>
              <a:off x="2859" y="4250"/>
              <a:ext cx="42" cy="41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150" name="Oval 6"/>
            <p:cNvSpPr>
              <a:spLocks noChangeArrowheads="1"/>
            </p:cNvSpPr>
            <p:nvPr/>
          </p:nvSpPr>
          <p:spPr bwMode="invGray">
            <a:xfrm>
              <a:off x="3243" y="4250"/>
              <a:ext cx="42" cy="41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151" name="Oval 7"/>
            <p:cNvSpPr>
              <a:spLocks noChangeArrowheads="1"/>
            </p:cNvSpPr>
            <p:nvPr/>
          </p:nvSpPr>
          <p:spPr bwMode="invGray">
            <a:xfrm>
              <a:off x="3627" y="4250"/>
              <a:ext cx="41" cy="41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152" name="Oval 8"/>
            <p:cNvSpPr>
              <a:spLocks noChangeArrowheads="1"/>
            </p:cNvSpPr>
            <p:nvPr/>
          </p:nvSpPr>
          <p:spPr bwMode="invGray">
            <a:xfrm>
              <a:off x="4011" y="4250"/>
              <a:ext cx="41" cy="41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153" name="Oval 9"/>
            <p:cNvSpPr>
              <a:spLocks noChangeArrowheads="1"/>
            </p:cNvSpPr>
            <p:nvPr/>
          </p:nvSpPr>
          <p:spPr bwMode="invGray">
            <a:xfrm>
              <a:off x="4395" y="4250"/>
              <a:ext cx="42" cy="41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154" name="Oval 10"/>
            <p:cNvSpPr>
              <a:spLocks noChangeArrowheads="1"/>
            </p:cNvSpPr>
            <p:nvPr/>
          </p:nvSpPr>
          <p:spPr bwMode="invGray">
            <a:xfrm>
              <a:off x="4779" y="4250"/>
              <a:ext cx="42" cy="41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invGray">
            <a:xfrm>
              <a:off x="5163" y="4250"/>
              <a:ext cx="42" cy="41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invGray">
            <a:xfrm>
              <a:off x="5547" y="4250"/>
              <a:ext cx="41" cy="41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157" name="Rectangle 13"/>
          <p:cNvSpPr>
            <a:spLocks noChangeArrowheads="1"/>
          </p:cNvSpPr>
          <p:nvPr/>
        </p:nvSpPr>
        <p:spPr bwMode="invGray">
          <a:xfrm>
            <a:off x="685800" y="290513"/>
            <a:ext cx="8456613" cy="762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invGray">
          <a:xfrm>
            <a:off x="804863" y="44450"/>
            <a:ext cx="66675" cy="66675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invGray">
          <a:xfrm>
            <a:off x="804863" y="188913"/>
            <a:ext cx="66675" cy="65087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invGray">
          <a:xfrm>
            <a:off x="827088" y="333375"/>
            <a:ext cx="66675" cy="65088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6166" name="Oval 22"/>
          <p:cNvSpPr>
            <a:spLocks noChangeArrowheads="1"/>
          </p:cNvSpPr>
          <p:nvPr userDrawn="1"/>
        </p:nvSpPr>
        <p:spPr bwMode="invGray">
          <a:xfrm>
            <a:off x="811213" y="498475"/>
            <a:ext cx="66675" cy="65088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6169" name="Picture 25" descr="Logo_NRW-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40650" y="188913"/>
            <a:ext cx="1068388" cy="13525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rgbClr val="0000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png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png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png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png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png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png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2.png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5.png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2133600"/>
            <a:ext cx="7848600" cy="1143000"/>
          </a:xfrm>
        </p:spPr>
        <p:txBody>
          <a:bodyPr/>
          <a:lstStyle/>
          <a:p>
            <a:r>
              <a:rPr lang="de-DE" sz="1600" dirty="0"/>
              <a:t/>
            </a:r>
            <a:br>
              <a:rPr lang="de-DE" sz="1600" dirty="0"/>
            </a:br>
            <a:r>
              <a:rPr lang="de-DE" dirty="0"/>
              <a:t>   </a:t>
            </a:r>
            <a:r>
              <a:rPr lang="de-DE" sz="2800" dirty="0">
                <a:solidFill>
                  <a:schemeClr val="bg1"/>
                </a:solidFill>
              </a:rPr>
              <a:t>Fach-Ausschuss Suchtselbsthilfe (FAS-NRW)</a:t>
            </a:r>
          </a:p>
        </p:txBody>
      </p:sp>
      <p:pic>
        <p:nvPicPr>
          <p:cNvPr id="154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2452"/>
            <a:ext cx="8236272" cy="436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941168"/>
            <a:ext cx="3527341" cy="61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691588"/>
            <a:ext cx="3571131" cy="76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8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1000" y="1828800"/>
          <a:ext cx="731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3" name="Diagramm" r:id="rId3" imgW="9495000" imgH="5332680" progId="MSGraph.Chart.8">
                  <p:embed followColorScheme="full"/>
                </p:oleObj>
              </mc:Choice>
              <mc:Fallback>
                <p:oleObj name="Diagramm" r:id="rId3" imgW="9495000" imgH="533268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7315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44450"/>
            <a:ext cx="8431212" cy="1143000"/>
          </a:xfrm>
          <a:noFill/>
          <a:ln/>
        </p:spPr>
        <p:txBody>
          <a:bodyPr/>
          <a:lstStyle/>
          <a:p>
            <a:pPr algn="l"/>
            <a:r>
              <a:rPr lang="de-DE" sz="3200">
                <a:solidFill>
                  <a:schemeClr val="bg1"/>
                </a:solidFill>
              </a:rPr>
              <a:t>  2.1 Zielgruppe</a:t>
            </a:r>
            <a:endParaRPr lang="de-DE" sz="2200">
              <a:solidFill>
                <a:schemeClr val="bg1"/>
              </a:solidFill>
            </a:endParaRP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684213" y="1268413"/>
            <a:ext cx="7391400" cy="5648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de-DE" sz="2800" dirty="0">
                <a:solidFill>
                  <a:srgbClr val="000000"/>
                </a:solidFill>
              </a:rPr>
              <a:t>Die </a:t>
            </a:r>
            <a:r>
              <a:rPr lang="de-DE" sz="2800" b="1" dirty="0" smtClean="0">
                <a:solidFill>
                  <a:srgbClr val="000000"/>
                </a:solidFill>
              </a:rPr>
              <a:t>883 </a:t>
            </a:r>
            <a:r>
              <a:rPr lang="de-DE" sz="2800" dirty="0">
                <a:solidFill>
                  <a:srgbClr val="000000"/>
                </a:solidFill>
              </a:rPr>
              <a:t>Gruppen, die an der Erhebung teilgenommen haben, werden </a:t>
            </a:r>
            <a:r>
              <a:rPr lang="de-DE" sz="2800" dirty="0" smtClean="0">
                <a:solidFill>
                  <a:srgbClr val="000000"/>
                </a:solidFill>
              </a:rPr>
              <a:t>von </a:t>
            </a:r>
            <a:endParaRPr lang="de-DE" sz="2800" dirty="0">
              <a:solidFill>
                <a:srgbClr val="000000"/>
              </a:solidFill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800" dirty="0">
                <a:solidFill>
                  <a:srgbClr val="000000"/>
                </a:solidFill>
              </a:rPr>
              <a:t>etwa </a:t>
            </a:r>
            <a:r>
              <a:rPr lang="de-DE" sz="2800" b="1" dirty="0" smtClean="0">
                <a:solidFill>
                  <a:srgbClr val="000000"/>
                </a:solidFill>
              </a:rPr>
              <a:t>13.120 </a:t>
            </a:r>
            <a:r>
              <a:rPr lang="de-DE" sz="2800" dirty="0">
                <a:solidFill>
                  <a:srgbClr val="000000"/>
                </a:solidFill>
              </a:rPr>
              <a:t>Menschen besucht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800" b="1" dirty="0" smtClean="0">
                <a:solidFill>
                  <a:srgbClr val="000000"/>
                </a:solidFill>
              </a:rPr>
              <a:t> 69% </a:t>
            </a:r>
            <a:r>
              <a:rPr lang="de-DE" sz="2800" b="1" dirty="0">
                <a:solidFill>
                  <a:srgbClr val="000000"/>
                </a:solidFill>
              </a:rPr>
              <a:t>Suchtkranke </a:t>
            </a:r>
            <a:r>
              <a:rPr lang="de-DE" sz="2800" dirty="0">
                <a:solidFill>
                  <a:srgbClr val="000000"/>
                </a:solidFill>
              </a:rPr>
              <a:t>und </a:t>
            </a:r>
            <a:r>
              <a:rPr lang="de-DE" sz="2800" b="1" dirty="0" smtClean="0">
                <a:solidFill>
                  <a:srgbClr val="000000"/>
                </a:solidFill>
              </a:rPr>
              <a:t>23% </a:t>
            </a:r>
            <a:r>
              <a:rPr lang="de-DE" sz="2800" b="1" dirty="0">
                <a:solidFill>
                  <a:srgbClr val="000000"/>
                </a:solidFill>
              </a:rPr>
              <a:t>Angehörige; </a:t>
            </a:r>
            <a:r>
              <a:rPr lang="de-DE" sz="2800" dirty="0">
                <a:solidFill>
                  <a:srgbClr val="000000"/>
                </a:solidFill>
              </a:rPr>
              <a:t>die </a:t>
            </a:r>
            <a:br>
              <a:rPr lang="de-DE" sz="2800" dirty="0">
                <a:solidFill>
                  <a:srgbClr val="000000"/>
                </a:solidFill>
              </a:rPr>
            </a:br>
            <a:r>
              <a:rPr lang="de-DE" sz="2800" dirty="0">
                <a:solidFill>
                  <a:srgbClr val="000000"/>
                </a:solidFill>
              </a:rPr>
              <a:t>    übrigen </a:t>
            </a:r>
            <a:r>
              <a:rPr lang="de-DE" sz="2800" b="1" dirty="0" smtClean="0">
                <a:solidFill>
                  <a:srgbClr val="000000"/>
                </a:solidFill>
              </a:rPr>
              <a:t>8% </a:t>
            </a:r>
            <a:r>
              <a:rPr lang="de-DE" sz="2800" dirty="0">
                <a:solidFill>
                  <a:srgbClr val="000000"/>
                </a:solidFill>
              </a:rPr>
              <a:t>entfallen auf Interessierte</a:t>
            </a: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endParaRPr lang="de-DE" sz="2800" dirty="0">
              <a:solidFill>
                <a:srgbClr val="000000"/>
              </a:solidFill>
            </a:endParaRP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de-DE" sz="2800" dirty="0">
                <a:solidFill>
                  <a:srgbClr val="000000"/>
                </a:solidFill>
              </a:rPr>
              <a:t>Hochgerechnet auf die ca. </a:t>
            </a:r>
            <a:r>
              <a:rPr lang="de-DE" sz="2800" dirty="0" smtClean="0">
                <a:solidFill>
                  <a:srgbClr val="000000"/>
                </a:solidFill>
              </a:rPr>
              <a:t>1.500</a:t>
            </a:r>
            <a:r>
              <a:rPr lang="de-DE" sz="2800" b="1" dirty="0" smtClean="0">
                <a:solidFill>
                  <a:srgbClr val="000000"/>
                </a:solidFill>
              </a:rPr>
              <a:t> </a:t>
            </a:r>
            <a:r>
              <a:rPr lang="de-DE" sz="2800" dirty="0">
                <a:solidFill>
                  <a:srgbClr val="000000"/>
                </a:solidFill>
              </a:rPr>
              <a:t>Gruppen des FAS-NRW</a:t>
            </a:r>
            <a:r>
              <a:rPr lang="de-DE" sz="2800" dirty="0" smtClean="0">
                <a:solidFill>
                  <a:srgbClr val="000000"/>
                </a:solidFill>
              </a:rPr>
              <a:t>: </a:t>
            </a:r>
            <a:endParaRPr lang="de-DE" sz="2800" dirty="0">
              <a:solidFill>
                <a:srgbClr val="000000"/>
              </a:solidFill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800" dirty="0">
                <a:solidFill>
                  <a:srgbClr val="000000"/>
                </a:solidFill>
              </a:rPr>
              <a:t>ca. </a:t>
            </a:r>
            <a:r>
              <a:rPr lang="de-DE" sz="2800" b="1" dirty="0" smtClean="0">
                <a:solidFill>
                  <a:srgbClr val="000000"/>
                </a:solidFill>
              </a:rPr>
              <a:t>22.300 </a:t>
            </a:r>
            <a:r>
              <a:rPr lang="de-DE" sz="2800" dirty="0">
                <a:solidFill>
                  <a:srgbClr val="000000"/>
                </a:solidFill>
              </a:rPr>
              <a:t>Teilnehmer/innen</a:t>
            </a: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de-DE" sz="2800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330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1000" y="1828800"/>
          <a:ext cx="731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1" name="Diagramm" r:id="rId3" imgW="9495000" imgH="5332680" progId="MSGraph.Chart.8">
                  <p:embed followColorScheme="full"/>
                </p:oleObj>
              </mc:Choice>
              <mc:Fallback>
                <p:oleObj name="Diagramm" r:id="rId3" imgW="9495000" imgH="533268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7315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44450"/>
            <a:ext cx="8431212" cy="1143000"/>
          </a:xfrm>
          <a:noFill/>
          <a:ln/>
        </p:spPr>
        <p:txBody>
          <a:bodyPr/>
          <a:lstStyle/>
          <a:p>
            <a:pPr algn="l"/>
            <a:r>
              <a:rPr lang="de-DE" sz="3200">
                <a:solidFill>
                  <a:schemeClr val="bg1"/>
                </a:solidFill>
              </a:rPr>
              <a:t>  2.1 Zielgruppe – Frauen und Männer</a:t>
            </a:r>
            <a:endParaRPr lang="de-DE" sz="2200">
              <a:solidFill>
                <a:schemeClr val="bg1"/>
              </a:solidFill>
            </a:endParaRPr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684213" y="1268413"/>
            <a:ext cx="7391400" cy="6076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de-DE" sz="2800" dirty="0">
                <a:solidFill>
                  <a:srgbClr val="000000"/>
                </a:solidFill>
              </a:rPr>
              <a:t>Von den Teilnehmer/innen sind... </a:t>
            </a:r>
            <a:r>
              <a:rPr lang="de-DE" sz="2800" b="1" dirty="0"/>
              <a:t>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800" dirty="0">
                <a:solidFill>
                  <a:srgbClr val="000000"/>
                </a:solidFill>
              </a:rPr>
              <a:t>etwa </a:t>
            </a:r>
            <a:r>
              <a:rPr lang="de-DE" sz="2800" b="1" dirty="0" smtClean="0">
                <a:solidFill>
                  <a:srgbClr val="000000"/>
                </a:solidFill>
              </a:rPr>
              <a:t>47% </a:t>
            </a:r>
            <a:r>
              <a:rPr lang="de-DE" sz="2800" b="1" dirty="0">
                <a:solidFill>
                  <a:srgbClr val="000000"/>
                </a:solidFill>
              </a:rPr>
              <a:t>Frauen </a:t>
            </a:r>
            <a:r>
              <a:rPr lang="de-DE" sz="2800" dirty="0">
                <a:solidFill>
                  <a:srgbClr val="000000"/>
                </a:solidFill>
              </a:rPr>
              <a:t>und </a:t>
            </a:r>
            <a:r>
              <a:rPr lang="de-DE" sz="2800" b="1" dirty="0" smtClean="0">
                <a:solidFill>
                  <a:srgbClr val="000000"/>
                </a:solidFill>
              </a:rPr>
              <a:t>53% </a:t>
            </a:r>
            <a:r>
              <a:rPr lang="de-DE" sz="2800" b="1" dirty="0">
                <a:solidFill>
                  <a:srgbClr val="000000"/>
                </a:solidFill>
              </a:rPr>
              <a:t>Männer </a:t>
            </a: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endParaRPr lang="de-DE" sz="2800" b="1" dirty="0">
              <a:solidFill>
                <a:srgbClr val="000000"/>
              </a:solidFill>
            </a:endParaRP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de-DE" sz="2800" dirty="0">
                <a:solidFill>
                  <a:srgbClr val="000000"/>
                </a:solidFill>
              </a:rPr>
              <a:t>Der Anteil an Frauen und Männern ist bei den Suchtkranken und Angehörigen unterschiedlich: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800" dirty="0">
                <a:solidFill>
                  <a:srgbClr val="000000"/>
                </a:solidFill>
              </a:rPr>
              <a:t>Suchtkranke:</a:t>
            </a:r>
            <a:r>
              <a:rPr lang="de-DE" sz="2800" b="1" dirty="0">
                <a:solidFill>
                  <a:srgbClr val="000000"/>
                </a:solidFill>
              </a:rPr>
              <a:t> 	</a:t>
            </a:r>
            <a:r>
              <a:rPr lang="de-DE" sz="2800" b="1" dirty="0" smtClean="0">
                <a:solidFill>
                  <a:srgbClr val="000000"/>
                </a:solidFill>
              </a:rPr>
              <a:t>2/3 </a:t>
            </a:r>
            <a:r>
              <a:rPr lang="de-DE" sz="2800" b="1" dirty="0">
                <a:solidFill>
                  <a:srgbClr val="000000"/>
                </a:solidFill>
              </a:rPr>
              <a:t>Männer </a:t>
            </a:r>
            <a:r>
              <a:rPr lang="de-DE" sz="2800" dirty="0">
                <a:solidFill>
                  <a:srgbClr val="000000"/>
                </a:solidFill>
              </a:rPr>
              <a:t>und </a:t>
            </a:r>
            <a:r>
              <a:rPr lang="de-DE" sz="2800" b="1" dirty="0" smtClean="0">
                <a:solidFill>
                  <a:srgbClr val="000000"/>
                </a:solidFill>
              </a:rPr>
              <a:t>1/3 </a:t>
            </a:r>
            <a:r>
              <a:rPr lang="de-DE" sz="2800" b="1" dirty="0">
                <a:solidFill>
                  <a:srgbClr val="000000"/>
                </a:solidFill>
              </a:rPr>
              <a:t>Frauen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800" dirty="0">
                <a:solidFill>
                  <a:srgbClr val="000000"/>
                </a:solidFill>
              </a:rPr>
              <a:t>Angehörige: </a:t>
            </a:r>
            <a:r>
              <a:rPr lang="de-DE" sz="2800" b="1" dirty="0">
                <a:solidFill>
                  <a:srgbClr val="000000"/>
                </a:solidFill>
              </a:rPr>
              <a:t>	</a:t>
            </a:r>
            <a:r>
              <a:rPr lang="de-DE" sz="2800" b="1" dirty="0" smtClean="0">
                <a:solidFill>
                  <a:srgbClr val="000000"/>
                </a:solidFill>
              </a:rPr>
              <a:t>4/5 </a:t>
            </a:r>
            <a:r>
              <a:rPr lang="de-DE" sz="2800" b="1" dirty="0">
                <a:solidFill>
                  <a:srgbClr val="000000"/>
                </a:solidFill>
              </a:rPr>
              <a:t>Frauen </a:t>
            </a:r>
            <a:r>
              <a:rPr lang="de-DE" sz="2800" dirty="0">
                <a:solidFill>
                  <a:srgbClr val="000000"/>
                </a:solidFill>
              </a:rPr>
              <a:t>und </a:t>
            </a:r>
            <a:r>
              <a:rPr lang="de-DE" sz="2800" b="1" dirty="0" smtClean="0">
                <a:solidFill>
                  <a:srgbClr val="000000"/>
                </a:solidFill>
              </a:rPr>
              <a:t>1/5 </a:t>
            </a:r>
            <a:r>
              <a:rPr lang="de-DE" sz="2800" b="1" dirty="0">
                <a:solidFill>
                  <a:srgbClr val="000000"/>
                </a:solidFill>
              </a:rPr>
              <a:t>Männer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800" dirty="0">
                <a:solidFill>
                  <a:srgbClr val="000000"/>
                </a:solidFill>
              </a:rPr>
              <a:t>Interessierte: 	</a:t>
            </a:r>
            <a:r>
              <a:rPr lang="de-DE" sz="2800" b="1" dirty="0">
                <a:solidFill>
                  <a:srgbClr val="000000"/>
                </a:solidFill>
              </a:rPr>
              <a:t>50:50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endParaRPr lang="de-DE" sz="2800" b="1" dirty="0">
              <a:solidFill>
                <a:srgbClr val="000000"/>
              </a:solidFill>
            </a:endParaRP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de-DE" sz="2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6372225" y="5949950"/>
            <a:ext cx="23050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>
                <a:solidFill>
                  <a:srgbClr val="000000"/>
                </a:solidFill>
                <a:latin typeface="Arial Narrow" pitchFamily="34" charset="0"/>
              </a:rPr>
              <a:t>N=13119 </a:t>
            </a:r>
            <a:r>
              <a:rPr lang="de-DE" sz="1600" b="1" dirty="0">
                <a:solidFill>
                  <a:srgbClr val="000000"/>
                </a:solidFill>
                <a:latin typeface="Arial Narrow" pitchFamily="34" charset="0"/>
              </a:rPr>
              <a:t>Teilnehmer/innen</a:t>
            </a:r>
            <a:r>
              <a:rPr lang="de-DE" sz="16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br>
              <a:rPr lang="de-DE" sz="1600" dirty="0">
                <a:solidFill>
                  <a:srgbClr val="000000"/>
                </a:solidFill>
                <a:latin typeface="Arial Narrow" pitchFamily="34" charset="0"/>
              </a:rPr>
            </a:br>
            <a:r>
              <a:rPr lang="de-DE" sz="1600" dirty="0">
                <a:solidFill>
                  <a:srgbClr val="000000"/>
                </a:solidFill>
                <a:latin typeface="Arial Narrow" pitchFamily="34" charset="0"/>
              </a:rPr>
              <a:t>(Hochrechnung: </a:t>
            </a:r>
            <a:r>
              <a:rPr lang="de-DE" sz="1600" dirty="0" smtClean="0">
                <a:solidFill>
                  <a:srgbClr val="000000"/>
                </a:solidFill>
                <a:latin typeface="Arial Narrow" pitchFamily="34" charset="0"/>
              </a:rPr>
              <a:t>N=22288)</a:t>
            </a:r>
            <a:endParaRPr lang="de-DE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330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1000" y="1828800"/>
          <a:ext cx="731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3" name="Diagramm" r:id="rId3" imgW="9495000" imgH="5332680" progId="MSGraph.Chart.8">
                  <p:embed followColorScheme="full"/>
                </p:oleObj>
              </mc:Choice>
              <mc:Fallback>
                <p:oleObj name="Diagramm" r:id="rId3" imgW="9495000" imgH="533268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7315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44450"/>
            <a:ext cx="8431212" cy="1143000"/>
          </a:xfrm>
          <a:noFill/>
          <a:ln/>
        </p:spPr>
        <p:txBody>
          <a:bodyPr/>
          <a:lstStyle/>
          <a:p>
            <a:pPr algn="l"/>
            <a:r>
              <a:rPr lang="de-DE" sz="3200">
                <a:solidFill>
                  <a:schemeClr val="bg1"/>
                </a:solidFill>
              </a:rPr>
              <a:t>  2.1 Zielgruppe – Frauen und Männer</a:t>
            </a:r>
            <a:endParaRPr lang="de-DE" sz="2200">
              <a:solidFill>
                <a:schemeClr val="bg1"/>
              </a:solidFill>
            </a:endParaRPr>
          </a:p>
        </p:txBody>
      </p:sp>
      <p:pic>
        <p:nvPicPr>
          <p:cNvPr id="2560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772816"/>
            <a:ext cx="837025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23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1000" y="1828800"/>
          <a:ext cx="731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5" name="Diagramm" r:id="rId3" imgW="9495000" imgH="5332680" progId="MSGraph.Chart.8">
                  <p:embed followColorScheme="full"/>
                </p:oleObj>
              </mc:Choice>
              <mc:Fallback>
                <p:oleObj name="Diagramm" r:id="rId3" imgW="9495000" imgH="533268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7315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44450"/>
            <a:ext cx="8431212" cy="1143000"/>
          </a:xfrm>
          <a:noFill/>
          <a:ln/>
        </p:spPr>
        <p:txBody>
          <a:bodyPr/>
          <a:lstStyle/>
          <a:p>
            <a:pPr algn="l"/>
            <a:r>
              <a:rPr lang="de-DE" sz="3200" dirty="0">
                <a:solidFill>
                  <a:schemeClr val="bg1"/>
                </a:solidFill>
              </a:rPr>
              <a:t>  2.1 Zielgruppe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96752"/>
            <a:ext cx="6408712" cy="524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372225" y="5949950"/>
            <a:ext cx="23050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>
                <a:solidFill>
                  <a:srgbClr val="000000"/>
                </a:solidFill>
                <a:latin typeface="Arial Narrow" pitchFamily="34" charset="0"/>
              </a:rPr>
              <a:t>N=13119 </a:t>
            </a:r>
            <a:r>
              <a:rPr lang="de-DE" sz="1600" b="1" dirty="0">
                <a:solidFill>
                  <a:srgbClr val="000000"/>
                </a:solidFill>
                <a:latin typeface="Arial Narrow" pitchFamily="34" charset="0"/>
              </a:rPr>
              <a:t>Teilnehmer/innen</a:t>
            </a:r>
            <a:r>
              <a:rPr lang="de-DE" sz="16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br>
              <a:rPr lang="de-DE" sz="1600" dirty="0">
                <a:solidFill>
                  <a:srgbClr val="000000"/>
                </a:solidFill>
                <a:latin typeface="Arial Narrow" pitchFamily="34" charset="0"/>
              </a:rPr>
            </a:br>
            <a:r>
              <a:rPr lang="de-DE" sz="1600" dirty="0">
                <a:solidFill>
                  <a:srgbClr val="000000"/>
                </a:solidFill>
                <a:latin typeface="Arial Narrow" pitchFamily="34" charset="0"/>
              </a:rPr>
              <a:t>(Hochrechnung: </a:t>
            </a:r>
            <a:r>
              <a:rPr lang="de-DE" sz="1600" dirty="0" smtClean="0">
                <a:solidFill>
                  <a:srgbClr val="000000"/>
                </a:solidFill>
                <a:latin typeface="Arial Narrow" pitchFamily="34" charset="0"/>
              </a:rPr>
              <a:t>N=22288)</a:t>
            </a:r>
            <a:endParaRPr lang="de-DE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30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1000" y="1828800"/>
          <a:ext cx="731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7" name="Diagramm" r:id="rId3" imgW="9495000" imgH="5332680" progId="MSGraph.Chart.8">
                  <p:embed followColorScheme="full"/>
                </p:oleObj>
              </mc:Choice>
              <mc:Fallback>
                <p:oleObj name="Diagramm" r:id="rId3" imgW="9495000" imgH="533268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7315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44450"/>
            <a:ext cx="8431212" cy="1143000"/>
          </a:xfrm>
          <a:noFill/>
          <a:ln/>
        </p:spPr>
        <p:txBody>
          <a:bodyPr/>
          <a:lstStyle/>
          <a:p>
            <a:pPr algn="l"/>
            <a:r>
              <a:rPr lang="de-DE" sz="3200">
                <a:solidFill>
                  <a:schemeClr val="bg1"/>
                </a:solidFill>
              </a:rPr>
              <a:t>  2.2 Alter</a:t>
            </a:r>
            <a:endParaRPr lang="de-DE" sz="1600">
              <a:solidFill>
                <a:schemeClr val="bg1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700808"/>
            <a:ext cx="8286198" cy="363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35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1000" y="1828800"/>
          <a:ext cx="731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5" name="Diagramm" r:id="rId3" imgW="9495000" imgH="5332680" progId="MSGraph.Chart.8">
                  <p:embed followColorScheme="full"/>
                </p:oleObj>
              </mc:Choice>
              <mc:Fallback>
                <p:oleObj name="Diagramm" r:id="rId3" imgW="9495000" imgH="533268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7315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44450"/>
            <a:ext cx="8431212" cy="1143000"/>
          </a:xfrm>
          <a:noFill/>
          <a:ln/>
        </p:spPr>
        <p:txBody>
          <a:bodyPr/>
          <a:lstStyle/>
          <a:p>
            <a:pPr algn="l"/>
            <a:r>
              <a:rPr lang="de-DE" sz="3200" dirty="0">
                <a:solidFill>
                  <a:schemeClr val="bg1"/>
                </a:solidFill>
              </a:rPr>
              <a:t>  2.2 </a:t>
            </a:r>
            <a:r>
              <a:rPr lang="de-DE" sz="3200" dirty="0" smtClean="0">
                <a:solidFill>
                  <a:schemeClr val="bg1"/>
                </a:solidFill>
              </a:rPr>
              <a:t>Altersverteilung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372225" y="5949950"/>
            <a:ext cx="23050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>
                <a:solidFill>
                  <a:srgbClr val="000000"/>
                </a:solidFill>
                <a:latin typeface="Arial Narrow" pitchFamily="34" charset="0"/>
              </a:rPr>
              <a:t>N=13119 </a:t>
            </a:r>
            <a:r>
              <a:rPr lang="de-DE" sz="1600" b="1" dirty="0">
                <a:solidFill>
                  <a:srgbClr val="000000"/>
                </a:solidFill>
                <a:latin typeface="Arial Narrow" pitchFamily="34" charset="0"/>
              </a:rPr>
              <a:t>Teilnehmer/innen</a:t>
            </a:r>
            <a:r>
              <a:rPr lang="de-DE" sz="16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br>
              <a:rPr lang="de-DE" sz="1600" dirty="0">
                <a:solidFill>
                  <a:srgbClr val="000000"/>
                </a:solidFill>
                <a:latin typeface="Arial Narrow" pitchFamily="34" charset="0"/>
              </a:rPr>
            </a:br>
            <a:r>
              <a:rPr lang="de-DE" sz="1600" dirty="0">
                <a:solidFill>
                  <a:srgbClr val="000000"/>
                </a:solidFill>
                <a:latin typeface="Arial Narrow" pitchFamily="34" charset="0"/>
              </a:rPr>
              <a:t>(Hochrechnung: </a:t>
            </a:r>
            <a:r>
              <a:rPr lang="de-DE" sz="1600" dirty="0" smtClean="0">
                <a:solidFill>
                  <a:srgbClr val="000000"/>
                </a:solidFill>
                <a:latin typeface="Arial Narrow" pitchFamily="34" charset="0"/>
              </a:rPr>
              <a:t>N=22288)</a:t>
            </a:r>
            <a:endParaRPr lang="de-DE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68760"/>
            <a:ext cx="8324523" cy="44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44450"/>
            <a:ext cx="8431212" cy="1143000"/>
          </a:xfrm>
          <a:noFill/>
          <a:ln/>
        </p:spPr>
        <p:txBody>
          <a:bodyPr/>
          <a:lstStyle/>
          <a:p>
            <a:pPr algn="l"/>
            <a:r>
              <a:rPr lang="de-DE" sz="3200" dirty="0">
                <a:solidFill>
                  <a:schemeClr val="bg1"/>
                </a:solidFill>
              </a:rPr>
              <a:t>  </a:t>
            </a:r>
            <a:r>
              <a:rPr lang="de-DE" sz="2600" dirty="0">
                <a:solidFill>
                  <a:schemeClr val="bg1"/>
                </a:solidFill>
              </a:rPr>
              <a:t>2.3 </a:t>
            </a:r>
            <a:r>
              <a:rPr lang="de-DE" sz="2600" dirty="0" smtClean="0">
                <a:solidFill>
                  <a:schemeClr val="bg1"/>
                </a:solidFill>
              </a:rPr>
              <a:t>Ausbildung der ehrenamtlichen Mitarbeiter/innen</a:t>
            </a:r>
            <a:endParaRPr lang="de-DE" sz="2600" dirty="0">
              <a:solidFill>
                <a:schemeClr val="bg1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08604"/>
            <a:ext cx="8116788" cy="311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25144"/>
            <a:ext cx="66675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827584" y="537321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</a:rPr>
              <a:t>Hochgerechnet mehr als 3100 Personen haben sich 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    weitergebildet, um ihre </a:t>
            </a:r>
            <a:r>
              <a:rPr lang="de-DE" b="1" dirty="0" smtClean="0">
                <a:solidFill>
                  <a:srgbClr val="000000"/>
                </a:solidFill>
              </a:rPr>
              <a:t>ehrenamtliche Arbeit fachlich </a:t>
            </a:r>
            <a:br>
              <a:rPr lang="de-DE" b="1" dirty="0" smtClean="0">
                <a:solidFill>
                  <a:srgbClr val="000000"/>
                </a:solidFill>
              </a:rPr>
            </a:br>
            <a:r>
              <a:rPr lang="de-DE" b="1" dirty="0" smtClean="0">
                <a:solidFill>
                  <a:srgbClr val="000000"/>
                </a:solidFill>
              </a:rPr>
              <a:t>    qualifiziert </a:t>
            </a:r>
            <a:r>
              <a:rPr lang="de-DE" dirty="0" smtClean="0">
                <a:solidFill>
                  <a:srgbClr val="000000"/>
                </a:solidFill>
              </a:rPr>
              <a:t>ausüben zu können.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44450"/>
            <a:ext cx="8431212" cy="1143000"/>
          </a:xfrm>
          <a:noFill/>
          <a:ln/>
        </p:spPr>
        <p:txBody>
          <a:bodyPr/>
          <a:lstStyle/>
          <a:p>
            <a:pPr algn="l"/>
            <a:r>
              <a:rPr lang="de-DE" sz="3200" dirty="0">
                <a:solidFill>
                  <a:schemeClr val="bg1"/>
                </a:solidFill>
              </a:rPr>
              <a:t>  </a:t>
            </a:r>
            <a:r>
              <a:rPr lang="de-DE" sz="2600" dirty="0">
                <a:solidFill>
                  <a:schemeClr val="bg1"/>
                </a:solidFill>
              </a:rPr>
              <a:t>2.3 </a:t>
            </a:r>
            <a:r>
              <a:rPr lang="de-DE" sz="2600" dirty="0" smtClean="0">
                <a:solidFill>
                  <a:schemeClr val="bg1"/>
                </a:solidFill>
              </a:rPr>
              <a:t>Ausbildung der ehrenamtlichen Mitarbeiter/innen</a:t>
            </a:r>
            <a:endParaRPr lang="de-DE" sz="2600" dirty="0">
              <a:solidFill>
                <a:schemeClr val="bg1"/>
              </a:solidFill>
            </a:endParaRPr>
          </a:p>
        </p:txBody>
      </p: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8066112" cy="41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300192" y="5805264"/>
            <a:ext cx="2305050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>
                <a:solidFill>
                  <a:srgbClr val="000000"/>
                </a:solidFill>
                <a:latin typeface="Arial Narrow" pitchFamily="34" charset="0"/>
              </a:rPr>
              <a:t>N=1834 </a:t>
            </a:r>
            <a:r>
              <a:rPr lang="de-DE" sz="1600" b="1" dirty="0">
                <a:solidFill>
                  <a:srgbClr val="000000"/>
                </a:solidFill>
                <a:latin typeface="Arial Narrow" pitchFamily="34" charset="0"/>
              </a:rPr>
              <a:t>Teilnehmer/innen</a:t>
            </a:r>
            <a:r>
              <a:rPr lang="de-DE" sz="1600" dirty="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39552" y="2209800"/>
            <a:ext cx="8712968" cy="1143000"/>
          </a:xfrm>
        </p:spPr>
        <p:txBody>
          <a:bodyPr/>
          <a:lstStyle/>
          <a:p>
            <a:r>
              <a:rPr lang="de-DE" sz="3000" dirty="0">
                <a:solidFill>
                  <a:schemeClr val="bg1"/>
                </a:solidFill>
              </a:rPr>
              <a:t>3</a:t>
            </a:r>
            <a:r>
              <a:rPr lang="de-DE" sz="3000" dirty="0" smtClean="0">
                <a:solidFill>
                  <a:schemeClr val="bg1"/>
                </a:solidFill>
              </a:rPr>
              <a:t>. Angaben zur Suchterkrankung und zur Behandlung</a:t>
            </a:r>
            <a:endParaRPr lang="de-DE" sz="3000" dirty="0">
              <a:solidFill>
                <a:schemeClr val="bg1"/>
              </a:solidFill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11412" y="3500438"/>
            <a:ext cx="6732588" cy="2808287"/>
          </a:xfrm>
          <a:noFill/>
          <a:ln/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de-DE" sz="2400" dirty="0"/>
              <a:t> </a:t>
            </a:r>
            <a:r>
              <a:rPr lang="de-DE" sz="2400" dirty="0" smtClean="0"/>
              <a:t>Abhängigkeitsformen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de-DE" sz="2400" dirty="0" smtClean="0"/>
              <a:t> Rauchen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de-DE" sz="2400" dirty="0" smtClean="0"/>
              <a:t>Art der letzten Behandlung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de-DE" sz="2400" dirty="0" smtClean="0"/>
              <a:t>Angaben zu Rückfällen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endParaRPr lang="de-DE" sz="2400" dirty="0" smtClean="0"/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endParaRPr lang="de-DE" sz="2400" dirty="0" smtClean="0"/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endParaRPr lang="de-DE" sz="2400" dirty="0" smtClean="0"/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2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1000" y="1828800"/>
          <a:ext cx="731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3" name="Diagramm" r:id="rId3" imgW="9495000" imgH="5332680" progId="MSGraph.Chart.8">
                  <p:embed followColorScheme="full"/>
                </p:oleObj>
              </mc:Choice>
              <mc:Fallback>
                <p:oleObj name="Diagramm" r:id="rId3" imgW="9495000" imgH="533268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7315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44450"/>
            <a:ext cx="8431212" cy="1143000"/>
          </a:xfrm>
          <a:noFill/>
          <a:ln/>
        </p:spPr>
        <p:txBody>
          <a:bodyPr/>
          <a:lstStyle/>
          <a:p>
            <a:pPr algn="l"/>
            <a:r>
              <a:rPr lang="de-DE" sz="3200" dirty="0">
                <a:solidFill>
                  <a:schemeClr val="bg1"/>
                </a:solidFill>
              </a:rPr>
              <a:t>  </a:t>
            </a:r>
            <a:r>
              <a:rPr lang="de-DE" sz="3200" dirty="0" smtClean="0">
                <a:solidFill>
                  <a:schemeClr val="bg1"/>
                </a:solidFill>
              </a:rPr>
              <a:t>3.1 </a:t>
            </a:r>
            <a:r>
              <a:rPr lang="de-DE" sz="3200" dirty="0">
                <a:solidFill>
                  <a:schemeClr val="bg1"/>
                </a:solidFill>
              </a:rPr>
              <a:t>Abhängigkeitsform</a:t>
            </a:r>
            <a:endParaRPr lang="de-DE" sz="2200" dirty="0">
              <a:solidFill>
                <a:schemeClr val="bg1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844824"/>
            <a:ext cx="8298873" cy="315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09800"/>
            <a:ext cx="7772400" cy="114300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Inhalt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5651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3429000"/>
            <a:ext cx="6400800" cy="175260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de-DE" dirty="0"/>
              <a:t> </a:t>
            </a:r>
            <a:r>
              <a:rPr lang="de-DE" dirty="0" smtClean="0"/>
              <a:t>1. Gruppenformen </a:t>
            </a:r>
            <a:endParaRPr lang="de-DE" dirty="0"/>
          </a:p>
          <a:p>
            <a:pPr algn="l">
              <a:buFont typeface="Wingdings" pitchFamily="2" charset="2"/>
              <a:buChar char="Ø"/>
            </a:pPr>
            <a:r>
              <a:rPr lang="de-DE" dirty="0"/>
              <a:t> </a:t>
            </a:r>
            <a:r>
              <a:rPr lang="de-DE" dirty="0" smtClean="0"/>
              <a:t>2. Zusammensetzung der Gruppen</a:t>
            </a:r>
            <a:endParaRPr lang="de-DE" dirty="0"/>
          </a:p>
          <a:p>
            <a:pPr algn="l">
              <a:buFont typeface="Wingdings" pitchFamily="2" charset="2"/>
              <a:buChar char="Ø"/>
            </a:pPr>
            <a:r>
              <a:rPr lang="de-DE" dirty="0"/>
              <a:t> </a:t>
            </a:r>
            <a:r>
              <a:rPr lang="de-DE" dirty="0" smtClean="0"/>
              <a:t>3. Angaben zur Suchterkrankung </a:t>
            </a:r>
            <a:br>
              <a:rPr lang="de-DE" dirty="0" smtClean="0"/>
            </a:br>
            <a:r>
              <a:rPr lang="de-DE" dirty="0" smtClean="0"/>
              <a:t>        und zur Behandlung</a:t>
            </a:r>
            <a:endParaRPr lang="de-DE" dirty="0"/>
          </a:p>
          <a:p>
            <a:pPr>
              <a:buFont typeface="Wingdings" pitchFamily="2" charset="2"/>
              <a:buChar char="Ø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54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1000" y="1828800"/>
          <a:ext cx="731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47" name="Diagramm" r:id="rId3" imgW="9495000" imgH="5332680" progId="MSGraph.Chart.8">
                  <p:embed followColorScheme="full"/>
                </p:oleObj>
              </mc:Choice>
              <mc:Fallback>
                <p:oleObj name="Diagramm" r:id="rId3" imgW="9495000" imgH="533268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7315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5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44450"/>
            <a:ext cx="8431212" cy="1143000"/>
          </a:xfrm>
          <a:noFill/>
          <a:ln/>
        </p:spPr>
        <p:txBody>
          <a:bodyPr/>
          <a:lstStyle/>
          <a:p>
            <a:pPr algn="l"/>
            <a:r>
              <a:rPr lang="de-DE" sz="3200" dirty="0">
                <a:solidFill>
                  <a:schemeClr val="bg1"/>
                </a:solidFill>
              </a:rPr>
              <a:t>  </a:t>
            </a:r>
            <a:r>
              <a:rPr lang="de-DE" sz="3200" dirty="0" smtClean="0">
                <a:solidFill>
                  <a:schemeClr val="bg1"/>
                </a:solidFill>
              </a:rPr>
              <a:t>3.1 </a:t>
            </a:r>
            <a:r>
              <a:rPr lang="de-DE" sz="3200" dirty="0">
                <a:solidFill>
                  <a:schemeClr val="bg1"/>
                </a:solidFill>
              </a:rPr>
              <a:t>Abhängigkeitsform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700808"/>
            <a:ext cx="7796288" cy="385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300192" y="5805264"/>
            <a:ext cx="2305050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>
                <a:solidFill>
                  <a:srgbClr val="000000"/>
                </a:solidFill>
                <a:latin typeface="Arial Narrow" pitchFamily="34" charset="0"/>
              </a:rPr>
              <a:t>N=9096 Suchtkranke </a:t>
            </a:r>
            <a:r>
              <a:rPr lang="de-DE" sz="16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endParaRPr lang="de-DE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570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1000" y="1828800"/>
          <a:ext cx="731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1" name="Diagramm" r:id="rId3" imgW="9495000" imgH="5332680" progId="MSGraph.Chart.8">
                  <p:embed followColorScheme="full"/>
                </p:oleObj>
              </mc:Choice>
              <mc:Fallback>
                <p:oleObj name="Diagramm" r:id="rId3" imgW="9495000" imgH="533268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7315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44450"/>
            <a:ext cx="8431212" cy="1143000"/>
          </a:xfrm>
          <a:noFill/>
          <a:ln/>
        </p:spPr>
        <p:txBody>
          <a:bodyPr/>
          <a:lstStyle/>
          <a:p>
            <a:pPr algn="l"/>
            <a:r>
              <a:rPr lang="de-DE" sz="3200" dirty="0">
                <a:solidFill>
                  <a:schemeClr val="bg1"/>
                </a:solidFill>
              </a:rPr>
              <a:t>  </a:t>
            </a:r>
            <a:r>
              <a:rPr lang="de-DE" sz="3200" dirty="0" smtClean="0">
                <a:solidFill>
                  <a:schemeClr val="bg1"/>
                </a:solidFill>
              </a:rPr>
              <a:t>3.2 </a:t>
            </a:r>
            <a:r>
              <a:rPr lang="de-DE" sz="3200" dirty="0">
                <a:solidFill>
                  <a:schemeClr val="bg1"/>
                </a:solidFill>
              </a:rPr>
              <a:t>Rauchen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772816"/>
            <a:ext cx="8361030" cy="222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755576" y="443711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</a:rPr>
              <a:t> Der </a:t>
            </a:r>
            <a:r>
              <a:rPr lang="de-DE" b="1" dirty="0" smtClean="0">
                <a:solidFill>
                  <a:srgbClr val="FF0000"/>
                </a:solidFill>
              </a:rPr>
              <a:t>Anteil der Raucher </a:t>
            </a:r>
            <a:r>
              <a:rPr lang="de-DE" dirty="0" smtClean="0">
                <a:solidFill>
                  <a:srgbClr val="000000"/>
                </a:solidFill>
              </a:rPr>
              <a:t>ist seit der letzten Erhebung 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    </a:t>
            </a:r>
            <a:r>
              <a:rPr lang="de-DE" b="1" dirty="0" smtClean="0">
                <a:solidFill>
                  <a:srgbClr val="000000"/>
                </a:solidFill>
              </a:rPr>
              <a:t>gesunken</a:t>
            </a:r>
            <a:r>
              <a:rPr lang="de-DE" dirty="0" smtClean="0">
                <a:solidFill>
                  <a:srgbClr val="000000"/>
                </a:solidFill>
              </a:rPr>
              <a:t> (2006: 48%).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95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1000" y="1828800"/>
          <a:ext cx="731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55" name="Diagramm" r:id="rId3" imgW="9495000" imgH="5332680" progId="MSGraph.Chart.8">
                  <p:embed followColorScheme="full"/>
                </p:oleObj>
              </mc:Choice>
              <mc:Fallback>
                <p:oleObj name="Diagramm" r:id="rId3" imgW="9495000" imgH="533268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7315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9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44450"/>
            <a:ext cx="8431212" cy="1143000"/>
          </a:xfrm>
          <a:noFill/>
          <a:ln/>
        </p:spPr>
        <p:txBody>
          <a:bodyPr/>
          <a:lstStyle/>
          <a:p>
            <a:pPr algn="l"/>
            <a:r>
              <a:rPr lang="de-DE" sz="3200" dirty="0">
                <a:solidFill>
                  <a:schemeClr val="bg1"/>
                </a:solidFill>
              </a:rPr>
              <a:t>  </a:t>
            </a:r>
            <a:r>
              <a:rPr lang="de-DE" sz="3200" dirty="0" smtClean="0">
                <a:solidFill>
                  <a:schemeClr val="bg1"/>
                </a:solidFill>
              </a:rPr>
              <a:t>3.2 </a:t>
            </a:r>
            <a:r>
              <a:rPr lang="de-DE" sz="3200" dirty="0">
                <a:solidFill>
                  <a:schemeClr val="bg1"/>
                </a:solidFill>
              </a:rPr>
              <a:t>Rauchen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124744"/>
            <a:ext cx="5797793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47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1000" y="1828800"/>
          <a:ext cx="731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75" name="Diagramm" r:id="rId3" imgW="9495000" imgH="5332680" progId="MSGraph.Chart.8">
                  <p:embed followColorScheme="full"/>
                </p:oleObj>
              </mc:Choice>
              <mc:Fallback>
                <p:oleObj name="Diagramm" r:id="rId3" imgW="9495000" imgH="533268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7315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44450"/>
            <a:ext cx="8431212" cy="1143000"/>
          </a:xfrm>
          <a:noFill/>
          <a:ln/>
        </p:spPr>
        <p:txBody>
          <a:bodyPr/>
          <a:lstStyle/>
          <a:p>
            <a:pPr algn="l"/>
            <a:r>
              <a:rPr lang="de-DE" sz="3200" dirty="0">
                <a:solidFill>
                  <a:schemeClr val="bg1"/>
                </a:solidFill>
              </a:rPr>
              <a:t>  </a:t>
            </a:r>
            <a:r>
              <a:rPr lang="de-DE" sz="3200" dirty="0" smtClean="0">
                <a:solidFill>
                  <a:schemeClr val="bg1"/>
                </a:solidFill>
              </a:rPr>
              <a:t>3.3 </a:t>
            </a:r>
            <a:r>
              <a:rPr lang="de-DE" sz="3200" dirty="0">
                <a:solidFill>
                  <a:schemeClr val="bg1"/>
                </a:solidFill>
              </a:rPr>
              <a:t>Art der letzten Behandlung</a:t>
            </a:r>
            <a:endParaRPr lang="de-DE" sz="2200" dirty="0">
              <a:solidFill>
                <a:schemeClr val="bg1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844824"/>
            <a:ext cx="8028384" cy="264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4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509120"/>
            <a:ext cx="7820372" cy="80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498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1000" y="1828800"/>
          <a:ext cx="731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499" name="Diagramm" r:id="rId3" imgW="9495000" imgH="5332680" progId="MSGraph.Chart.8">
                  <p:embed followColorScheme="full"/>
                </p:oleObj>
              </mc:Choice>
              <mc:Fallback>
                <p:oleObj name="Diagramm" r:id="rId3" imgW="9495000" imgH="533268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7315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4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44450"/>
            <a:ext cx="8431212" cy="1143000"/>
          </a:xfrm>
          <a:noFill/>
          <a:ln/>
        </p:spPr>
        <p:txBody>
          <a:bodyPr/>
          <a:lstStyle/>
          <a:p>
            <a:pPr algn="l"/>
            <a:r>
              <a:rPr lang="de-DE" sz="3200">
                <a:solidFill>
                  <a:schemeClr val="bg1"/>
                </a:solidFill>
              </a:rPr>
              <a:t>  2.6 Art der letzten Behandlung</a:t>
            </a:r>
            <a:endParaRPr lang="de-DE" sz="2000">
              <a:solidFill>
                <a:schemeClr val="bg1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484784"/>
            <a:ext cx="7718376" cy="362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16216" y="6237312"/>
            <a:ext cx="2305050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>
                <a:solidFill>
                  <a:srgbClr val="000000"/>
                </a:solidFill>
                <a:latin typeface="Arial Narrow" pitchFamily="34" charset="0"/>
              </a:rPr>
              <a:t>N=9370 Personen</a:t>
            </a:r>
            <a:endParaRPr lang="de-DE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27584" y="5157192"/>
            <a:ext cx="79208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de-DE" sz="2200" dirty="0" smtClean="0">
                <a:solidFill>
                  <a:srgbClr val="000000"/>
                </a:solidFill>
              </a:rPr>
              <a:t>Der Anteil der Personen, denen </a:t>
            </a:r>
            <a:r>
              <a:rPr lang="de-DE" sz="2200" b="1" dirty="0" smtClean="0">
                <a:solidFill>
                  <a:srgbClr val="FF0000"/>
                </a:solidFill>
              </a:rPr>
              <a:t>allein durch den Gruppenbesuch</a:t>
            </a:r>
            <a:r>
              <a:rPr lang="de-DE" sz="2200" dirty="0" smtClean="0">
                <a:solidFill>
                  <a:srgbClr val="000000"/>
                </a:solidFill>
              </a:rPr>
              <a:t> geholfen werden konnte, ist von 26,7% (2006) auf 35,1% (2010) deutlich </a:t>
            </a:r>
            <a:r>
              <a:rPr lang="de-DE" sz="2200" b="1" dirty="0" smtClean="0">
                <a:solidFill>
                  <a:srgbClr val="000000"/>
                </a:solidFill>
              </a:rPr>
              <a:t>angestiegen</a:t>
            </a:r>
            <a:r>
              <a:rPr lang="de-DE" sz="2200" dirty="0" smtClean="0">
                <a:solidFill>
                  <a:srgbClr val="000000"/>
                </a:solidFill>
              </a:rPr>
              <a:t>. </a:t>
            </a:r>
            <a:endParaRPr lang="de-DE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71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1000" y="1828800"/>
          <a:ext cx="731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15" name="Diagramm" r:id="rId3" imgW="9495000" imgH="5332680" progId="MSGraph.Chart.8">
                  <p:embed followColorScheme="full"/>
                </p:oleObj>
              </mc:Choice>
              <mc:Fallback>
                <p:oleObj name="Diagramm" r:id="rId3" imgW="9495000" imgH="533268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7315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44450"/>
            <a:ext cx="8431212" cy="1143000"/>
          </a:xfrm>
          <a:noFill/>
          <a:ln/>
        </p:spPr>
        <p:txBody>
          <a:bodyPr/>
          <a:lstStyle/>
          <a:p>
            <a:pPr algn="l"/>
            <a:r>
              <a:rPr lang="de-DE" sz="3200" dirty="0">
                <a:solidFill>
                  <a:schemeClr val="bg1"/>
                </a:solidFill>
              </a:rPr>
              <a:t>  </a:t>
            </a:r>
            <a:r>
              <a:rPr lang="de-DE" sz="3200" dirty="0" smtClean="0">
                <a:solidFill>
                  <a:schemeClr val="bg1"/>
                </a:solidFill>
              </a:rPr>
              <a:t>3.4 Angaben zu Rückfällen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59" y="1628800"/>
            <a:ext cx="816570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789040"/>
            <a:ext cx="7445574" cy="79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6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1000" y="1828800"/>
          <a:ext cx="731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63" name="Diagramm" r:id="rId3" imgW="9495000" imgH="5332680" progId="MSGraph.Chart.8">
                  <p:embed followColorScheme="full"/>
                </p:oleObj>
              </mc:Choice>
              <mc:Fallback>
                <p:oleObj name="Diagramm" r:id="rId3" imgW="9495000" imgH="533268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7315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44450"/>
            <a:ext cx="8431212" cy="1143000"/>
          </a:xfrm>
          <a:noFill/>
          <a:ln/>
        </p:spPr>
        <p:txBody>
          <a:bodyPr/>
          <a:lstStyle/>
          <a:p>
            <a:pPr algn="l"/>
            <a:r>
              <a:rPr lang="de-DE" sz="3200" dirty="0">
                <a:solidFill>
                  <a:schemeClr val="bg1"/>
                </a:solidFill>
              </a:rPr>
              <a:t>  </a:t>
            </a:r>
            <a:r>
              <a:rPr lang="de-DE" sz="3200" dirty="0" smtClean="0">
                <a:solidFill>
                  <a:schemeClr val="bg1"/>
                </a:solidFill>
              </a:rPr>
              <a:t>3.4 Angaben zu Rückfällen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064" y="1556791"/>
            <a:ext cx="8604448" cy="502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6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1000" y="1828800"/>
          <a:ext cx="731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75" name="Diagramm" r:id="rId3" imgW="9495000" imgH="5332680" progId="MSGraph.Chart.8">
                  <p:embed followColorScheme="full"/>
                </p:oleObj>
              </mc:Choice>
              <mc:Fallback>
                <p:oleObj name="Diagramm" r:id="rId3" imgW="9495000" imgH="533268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7315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44450"/>
            <a:ext cx="8431212" cy="1143000"/>
          </a:xfrm>
          <a:noFill/>
          <a:ln/>
        </p:spPr>
        <p:txBody>
          <a:bodyPr/>
          <a:lstStyle/>
          <a:p>
            <a:pPr algn="l"/>
            <a:r>
              <a:rPr lang="de-DE" sz="3200" dirty="0" smtClean="0">
                <a:solidFill>
                  <a:schemeClr val="bg1"/>
                </a:solidFill>
              </a:rPr>
              <a:t>Zusammenfassung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5576" y="1628800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de-DE" b="1" dirty="0" smtClean="0">
                <a:solidFill>
                  <a:srgbClr val="000000"/>
                </a:solidFill>
              </a:rPr>
              <a:t>Im Wesentlichen stimmen die Ergebnisse mit denen der Statistik von 2010 und denen der Verbände auf Bundesebene überein. </a:t>
            </a:r>
          </a:p>
          <a:p>
            <a:pPr algn="l">
              <a:buFont typeface="Wingdings" pitchFamily="2" charset="2"/>
              <a:buChar char="Ø"/>
            </a:pPr>
            <a:endParaRPr lang="de-DE" dirty="0" smtClean="0">
              <a:solidFill>
                <a:srgbClr val="00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</a:rPr>
              <a:t>Mit 46,6% der Gruppenteilnehmer/innen konnten </a:t>
            </a:r>
            <a:r>
              <a:rPr lang="de-DE" b="1" dirty="0" smtClean="0">
                <a:solidFill>
                  <a:srgbClr val="FF0000"/>
                </a:solidFill>
              </a:rPr>
              <a:t>tendenziell mehr Frauen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erreicht werden als 2006 (44,4%).</a:t>
            </a:r>
          </a:p>
          <a:p>
            <a:pPr algn="l">
              <a:buFont typeface="Wingdings" pitchFamily="2" charset="2"/>
              <a:buChar char="Ø"/>
            </a:pPr>
            <a:endParaRPr lang="de-DE" dirty="0" smtClean="0">
              <a:solidFill>
                <a:srgbClr val="000000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6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1000" y="1828800"/>
          <a:ext cx="731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99" name="Diagramm" r:id="rId3" imgW="9495000" imgH="5332680" progId="MSGraph.Chart.8">
                  <p:embed followColorScheme="full"/>
                </p:oleObj>
              </mc:Choice>
              <mc:Fallback>
                <p:oleObj name="Diagramm" r:id="rId3" imgW="9495000" imgH="533268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7315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44450"/>
            <a:ext cx="8431212" cy="1143000"/>
          </a:xfrm>
          <a:noFill/>
          <a:ln/>
        </p:spPr>
        <p:txBody>
          <a:bodyPr/>
          <a:lstStyle/>
          <a:p>
            <a:pPr algn="l"/>
            <a:r>
              <a:rPr lang="de-DE" sz="3200" dirty="0" smtClean="0">
                <a:solidFill>
                  <a:schemeClr val="bg1"/>
                </a:solidFill>
              </a:rPr>
              <a:t>Zusammenfassung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83568" y="1628799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</a:rPr>
              <a:t>Die Angebote für und </a:t>
            </a:r>
            <a:r>
              <a:rPr lang="de-DE" b="1" dirty="0" smtClean="0">
                <a:solidFill>
                  <a:srgbClr val="FF0000"/>
                </a:solidFill>
              </a:rPr>
              <a:t>mit Kindern und Jugendlichen </a:t>
            </a:r>
            <a:r>
              <a:rPr lang="de-DE" dirty="0" smtClean="0">
                <a:solidFill>
                  <a:srgbClr val="000000"/>
                </a:solidFill>
              </a:rPr>
              <a:t>konnten fest in der Selbsthilfearbeit verankert werden.</a:t>
            </a:r>
          </a:p>
          <a:p>
            <a:pPr algn="l">
              <a:buFont typeface="Wingdings" pitchFamily="2" charset="2"/>
              <a:buChar char="Ø"/>
            </a:pPr>
            <a:endParaRPr lang="de-DE" dirty="0" smtClean="0">
              <a:solidFill>
                <a:srgbClr val="00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</a:rPr>
              <a:t>Über die Angebote werden kontinuierlich auch jüngere Personen angesprochen werden. Der </a:t>
            </a:r>
            <a:r>
              <a:rPr lang="de-DE" b="1" dirty="0" smtClean="0">
                <a:solidFill>
                  <a:srgbClr val="FF0000"/>
                </a:solidFill>
              </a:rPr>
              <a:t>Anteil der Personen unter 30 Jahre </a:t>
            </a:r>
            <a:r>
              <a:rPr lang="de-DE" dirty="0" smtClean="0">
                <a:solidFill>
                  <a:srgbClr val="000000"/>
                </a:solidFill>
              </a:rPr>
              <a:t>ist – trotz der zunehmenden Alterung der Gesellschaft – seit 2006 in etwa konstant geblieben.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6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1000" y="1828800"/>
          <a:ext cx="731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23" name="Diagramm" r:id="rId3" imgW="9495000" imgH="5332680" progId="MSGraph.Chart.8">
                  <p:embed followColorScheme="full"/>
                </p:oleObj>
              </mc:Choice>
              <mc:Fallback>
                <p:oleObj name="Diagramm" r:id="rId3" imgW="9495000" imgH="533268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7315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44450"/>
            <a:ext cx="8431212" cy="1143000"/>
          </a:xfrm>
          <a:noFill/>
          <a:ln/>
        </p:spPr>
        <p:txBody>
          <a:bodyPr/>
          <a:lstStyle/>
          <a:p>
            <a:pPr algn="l"/>
            <a:r>
              <a:rPr lang="de-DE" sz="3200" dirty="0" smtClean="0">
                <a:solidFill>
                  <a:schemeClr val="bg1"/>
                </a:solidFill>
              </a:rPr>
              <a:t>Zusammenfassung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83568" y="1628799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</a:rPr>
              <a:t> Der </a:t>
            </a:r>
            <a:r>
              <a:rPr lang="de-DE" b="1" dirty="0" smtClean="0">
                <a:solidFill>
                  <a:srgbClr val="FF0000"/>
                </a:solidFill>
              </a:rPr>
              <a:t>Anteil der Raucher </a:t>
            </a:r>
            <a:r>
              <a:rPr lang="de-DE" dirty="0" smtClean="0">
                <a:solidFill>
                  <a:srgbClr val="000000"/>
                </a:solidFill>
              </a:rPr>
              <a:t>ist von 48% (2006) auf 42% </a:t>
            </a:r>
            <a:r>
              <a:rPr lang="de-DE" b="1" dirty="0" smtClean="0">
                <a:solidFill>
                  <a:srgbClr val="000000"/>
                </a:solidFill>
              </a:rPr>
              <a:t>gesunken</a:t>
            </a:r>
            <a:r>
              <a:rPr lang="de-DE" dirty="0" smtClean="0">
                <a:solidFill>
                  <a:srgbClr val="000000"/>
                </a:solidFill>
              </a:rPr>
              <a:t>. </a:t>
            </a:r>
          </a:p>
          <a:p>
            <a:pPr algn="l">
              <a:buFont typeface="Wingdings" pitchFamily="2" charset="2"/>
              <a:buChar char="Ø"/>
            </a:pPr>
            <a:endParaRPr lang="de-DE" dirty="0" smtClean="0">
              <a:solidFill>
                <a:srgbClr val="00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</a:rPr>
              <a:t> Der Anteil der Personen, denen </a:t>
            </a:r>
            <a:r>
              <a:rPr lang="de-DE" b="1" dirty="0" smtClean="0">
                <a:solidFill>
                  <a:srgbClr val="FF0000"/>
                </a:solidFill>
              </a:rPr>
              <a:t>allein durch den Gruppenbesuch</a:t>
            </a:r>
            <a:r>
              <a:rPr lang="de-DE" dirty="0" smtClean="0">
                <a:solidFill>
                  <a:srgbClr val="000000"/>
                </a:solidFill>
              </a:rPr>
              <a:t> geholfen werden konnte, ist von 26,7% (2006) auf 35,1% (2010) deutlich </a:t>
            </a:r>
            <a:r>
              <a:rPr lang="de-DE" b="1" dirty="0" smtClean="0">
                <a:solidFill>
                  <a:srgbClr val="000000"/>
                </a:solidFill>
              </a:rPr>
              <a:t>angestiegen</a:t>
            </a:r>
            <a:r>
              <a:rPr lang="de-DE" dirty="0" smtClean="0">
                <a:solidFill>
                  <a:srgbClr val="000000"/>
                </a:solidFill>
              </a:rPr>
              <a:t>. </a:t>
            </a:r>
          </a:p>
          <a:p>
            <a:pPr algn="l">
              <a:buFont typeface="Wingdings" pitchFamily="2" charset="2"/>
              <a:buChar char="Ø"/>
            </a:pPr>
            <a:endParaRPr lang="de-DE" dirty="0" smtClean="0">
              <a:solidFill>
                <a:srgbClr val="00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</a:rPr>
              <a:t>Von den Personen, die einen </a:t>
            </a:r>
            <a:r>
              <a:rPr lang="de-DE" b="1" dirty="0" smtClean="0">
                <a:solidFill>
                  <a:srgbClr val="000000"/>
                </a:solidFill>
              </a:rPr>
              <a:t>Rückfall</a:t>
            </a:r>
            <a:r>
              <a:rPr lang="de-DE" dirty="0" smtClean="0">
                <a:solidFill>
                  <a:srgbClr val="000000"/>
                </a:solidFill>
              </a:rPr>
              <a:t> erlebt hatten, konnten fast </a:t>
            </a:r>
            <a:r>
              <a:rPr lang="de-DE" b="1" dirty="0" smtClean="0">
                <a:solidFill>
                  <a:srgbClr val="FF0000"/>
                </a:solidFill>
              </a:rPr>
              <a:t>83% allein durch die Gruppe stabilisiert </a:t>
            </a:r>
            <a:r>
              <a:rPr lang="de-DE" dirty="0" smtClean="0">
                <a:solidFill>
                  <a:srgbClr val="000000"/>
                </a:solidFill>
              </a:rPr>
              <a:t>werden.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53752"/>
            <a:ext cx="7772400" cy="1143000"/>
          </a:xfrm>
        </p:spPr>
        <p:txBody>
          <a:bodyPr/>
          <a:lstStyle/>
          <a:p>
            <a:pPr algn="l"/>
            <a:r>
              <a:rPr lang="de-DE" sz="3200" dirty="0">
                <a:solidFill>
                  <a:schemeClr val="bg1"/>
                </a:solidFill>
              </a:rPr>
              <a:t> Die </a:t>
            </a:r>
            <a:r>
              <a:rPr lang="de-DE" sz="3200" dirty="0" smtClean="0">
                <a:solidFill>
                  <a:schemeClr val="bg1"/>
                </a:solidFill>
              </a:rPr>
              <a:t>15 </a:t>
            </a:r>
            <a:r>
              <a:rPr lang="de-DE" sz="3200" dirty="0">
                <a:solidFill>
                  <a:schemeClr val="bg1"/>
                </a:solidFill>
              </a:rPr>
              <a:t>Mitgliedsverbände des FAS-NRW 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685800" y="1412875"/>
            <a:ext cx="8062664" cy="501675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ALOS-Freundeskreise Suchtselbsthilfeverband </a:t>
            </a:r>
            <a:r>
              <a:rPr lang="de-DE" sz="2000" dirty="0" smtClean="0">
                <a:solidFill>
                  <a:srgbClr val="000000"/>
                </a:solidFill>
              </a:rPr>
              <a:t>e.V.</a:t>
            </a:r>
            <a:endParaRPr lang="de-DE" sz="2000" dirty="0">
              <a:solidFill>
                <a:srgbClr val="00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ARWED e.V. in NRW</a:t>
            </a:r>
          </a:p>
          <a:p>
            <a:pPr algn="l">
              <a:buFont typeface="Wingdings" pitchFamily="2" charset="2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Blaues Kreuz in Deutschland e.V. – Landesverband Rheinland</a:t>
            </a:r>
          </a:p>
          <a:p>
            <a:pPr algn="l">
              <a:buFont typeface="Wingdings" pitchFamily="2" charset="2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Blaues Kreuz in Deutschland e.V. – Landesverband Westfalen</a:t>
            </a:r>
          </a:p>
          <a:p>
            <a:pPr algn="l">
              <a:buFont typeface="Wingdings" pitchFamily="2" charset="2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Blaues Kreuz in der Evangelischen Kirche – Landesverband NRW e.V</a:t>
            </a:r>
            <a:r>
              <a:rPr lang="de-DE" sz="2000" dirty="0" smtClean="0">
                <a:solidFill>
                  <a:srgbClr val="000000"/>
                </a:solidFill>
              </a:rPr>
              <a:t>.</a:t>
            </a:r>
          </a:p>
          <a:p>
            <a:pPr algn="l">
              <a:buFont typeface="Wingdings" pitchFamily="2" charset="2"/>
              <a:buChar char="Ø"/>
            </a:pPr>
            <a:r>
              <a:rPr lang="de-DE" sz="2000" dirty="0" smtClean="0">
                <a:solidFill>
                  <a:srgbClr val="000000"/>
                </a:solidFill>
              </a:rPr>
              <a:t>Deutscher Frauenbund für alkoholfreie Kultur e.V. – Landesverband NRW</a:t>
            </a:r>
            <a:endParaRPr lang="de-DE" sz="2000" dirty="0">
              <a:solidFill>
                <a:srgbClr val="00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Freundeskreise für Suchtkrankenhilfe – Landesverband NRW e.V.</a:t>
            </a:r>
          </a:p>
          <a:p>
            <a:pPr algn="l">
              <a:buFont typeface="Wingdings" pitchFamily="2" charset="2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Guttempler in </a:t>
            </a:r>
            <a:r>
              <a:rPr lang="de-DE" sz="2000" dirty="0" smtClean="0">
                <a:solidFill>
                  <a:srgbClr val="000000"/>
                </a:solidFill>
              </a:rPr>
              <a:t>NRW e.V.</a:t>
            </a:r>
            <a:endParaRPr lang="de-DE" sz="2000" dirty="0">
              <a:solidFill>
                <a:srgbClr val="00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JES NRW e.V.</a:t>
            </a:r>
          </a:p>
          <a:p>
            <a:pPr algn="l">
              <a:buFont typeface="Wingdings" pitchFamily="2" charset="2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Kreuzbund e.V. – Diözesanverband Aachen</a:t>
            </a:r>
          </a:p>
          <a:p>
            <a:pPr algn="l">
              <a:buFont typeface="Wingdings" pitchFamily="2" charset="2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Kreuzbund e.V. – Diözesanverband Essen</a:t>
            </a:r>
          </a:p>
          <a:p>
            <a:pPr algn="l">
              <a:buFont typeface="Wingdings" pitchFamily="2" charset="2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Kreuzbund e.V. – Diözesanverband Köln</a:t>
            </a:r>
          </a:p>
          <a:p>
            <a:pPr algn="l">
              <a:buFont typeface="Wingdings" pitchFamily="2" charset="2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Kreuzbund e.V. – Diözesanverband Münster</a:t>
            </a:r>
          </a:p>
          <a:p>
            <a:pPr algn="l">
              <a:buFont typeface="Wingdings" pitchFamily="2" charset="2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Kreuzbund e.V. – Diözesanverband Paderborn</a:t>
            </a:r>
          </a:p>
          <a:p>
            <a:pPr algn="l">
              <a:buFont typeface="Wingdings" pitchFamily="2" charset="2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Landesverband der Eltern und Angehörigen für humane und </a:t>
            </a:r>
            <a:br>
              <a:rPr lang="de-DE" sz="2000" dirty="0">
                <a:solidFill>
                  <a:srgbClr val="000000"/>
                </a:solidFill>
              </a:rPr>
            </a:br>
            <a:r>
              <a:rPr lang="de-DE" sz="2000" dirty="0">
                <a:solidFill>
                  <a:srgbClr val="000000"/>
                </a:solidFill>
              </a:rPr>
              <a:t>   akzeptierende Drogenarbeit e.V.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6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1000" y="1828800"/>
          <a:ext cx="731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47" name="Diagramm" r:id="rId3" imgW="9495000" imgH="5332680" progId="MSGraph.Chart.8">
                  <p:embed followColorScheme="full"/>
                </p:oleObj>
              </mc:Choice>
              <mc:Fallback>
                <p:oleObj name="Diagramm" r:id="rId3" imgW="9495000" imgH="533268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7315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44450"/>
            <a:ext cx="8431212" cy="1143000"/>
          </a:xfrm>
          <a:noFill/>
          <a:ln/>
        </p:spPr>
        <p:txBody>
          <a:bodyPr/>
          <a:lstStyle/>
          <a:p>
            <a:pPr algn="l"/>
            <a:r>
              <a:rPr lang="de-DE" sz="3200" dirty="0" smtClean="0">
                <a:solidFill>
                  <a:schemeClr val="bg1"/>
                </a:solidFill>
              </a:rPr>
              <a:t>Zusammenfassung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83568" y="1628799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</a:rPr>
              <a:t> Über </a:t>
            </a:r>
            <a:r>
              <a:rPr lang="de-DE" b="1" dirty="0" smtClean="0">
                <a:solidFill>
                  <a:srgbClr val="000000"/>
                </a:solidFill>
              </a:rPr>
              <a:t>3.100 Menschen </a:t>
            </a:r>
            <a:r>
              <a:rPr lang="de-DE" dirty="0" smtClean="0">
                <a:solidFill>
                  <a:srgbClr val="000000"/>
                </a:solidFill>
              </a:rPr>
              <a:t>haben 2010 an spezifischen Weiterbildungsangeboten der Suchtselbsthilfeverbände teilgenommen, um ihre ehrenamtliche Tätigkeit </a:t>
            </a:r>
            <a:r>
              <a:rPr lang="de-DE" b="1" dirty="0" smtClean="0">
                <a:solidFill>
                  <a:srgbClr val="FF0000"/>
                </a:solidFill>
              </a:rPr>
              <a:t>fachlich qualifiziert</a:t>
            </a:r>
            <a:r>
              <a:rPr lang="de-DE" dirty="0" smtClean="0">
                <a:solidFill>
                  <a:srgbClr val="000000"/>
                </a:solidFill>
              </a:rPr>
              <a:t> ausüben zu können.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09800"/>
            <a:ext cx="7772400" cy="114300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Danksagung 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615" y="4869160"/>
            <a:ext cx="854518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6052" y="548680"/>
            <a:ext cx="1623188" cy="201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116632"/>
            <a:ext cx="7772400" cy="1143000"/>
          </a:xfrm>
        </p:spPr>
        <p:txBody>
          <a:bodyPr/>
          <a:lstStyle/>
          <a:p>
            <a:pPr algn="l"/>
            <a:r>
              <a:rPr lang="de-DE" sz="3200" dirty="0">
                <a:solidFill>
                  <a:schemeClr val="bg1"/>
                </a:solidFill>
              </a:rPr>
              <a:t> Die </a:t>
            </a:r>
            <a:r>
              <a:rPr lang="de-DE" sz="3200" dirty="0" smtClean="0">
                <a:solidFill>
                  <a:schemeClr val="bg1"/>
                </a:solidFill>
              </a:rPr>
              <a:t>15 </a:t>
            </a:r>
            <a:r>
              <a:rPr lang="de-DE" sz="3200" dirty="0">
                <a:solidFill>
                  <a:schemeClr val="bg1"/>
                </a:solidFill>
              </a:rPr>
              <a:t>Mitgliedsverbände des FAS-NRW ...</a:t>
            </a:r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684213" y="1196975"/>
            <a:ext cx="7391400" cy="33239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de-DE" sz="2800" dirty="0">
                <a:solidFill>
                  <a:srgbClr val="000000"/>
                </a:solidFill>
              </a:rPr>
              <a:t>vertreten ...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800" dirty="0">
                <a:solidFill>
                  <a:srgbClr val="000000"/>
                </a:solidFill>
              </a:rPr>
              <a:t> ... ca. 1.500 Gruppen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800" dirty="0">
                <a:solidFill>
                  <a:srgbClr val="000000"/>
                </a:solidFill>
              </a:rPr>
              <a:t> ....mit ca. </a:t>
            </a:r>
            <a:r>
              <a:rPr lang="de-DE" sz="2800" dirty="0" smtClean="0">
                <a:solidFill>
                  <a:srgbClr val="000000"/>
                </a:solidFill>
              </a:rPr>
              <a:t>22.300 </a:t>
            </a:r>
            <a:r>
              <a:rPr lang="de-DE" sz="2800" dirty="0">
                <a:solidFill>
                  <a:srgbClr val="000000"/>
                </a:solidFill>
              </a:rPr>
              <a:t>Teilnehmer/innen</a:t>
            </a: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de-DE" sz="2800" dirty="0">
                <a:solidFill>
                  <a:srgbClr val="000000"/>
                </a:solidFill>
              </a:rPr>
              <a:t>Davon haben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dirty="0">
                <a:solidFill>
                  <a:srgbClr val="000000"/>
                </a:solidFill>
              </a:rPr>
              <a:t>sich folgende </a:t>
            </a:r>
            <a:r>
              <a:rPr lang="de-DE" sz="2800" b="1" dirty="0">
                <a:solidFill>
                  <a:srgbClr val="000000"/>
                </a:solidFill>
              </a:rPr>
              <a:t>10 Verbände </a:t>
            </a:r>
            <a:r>
              <a:rPr lang="de-DE" sz="2800" dirty="0">
                <a:solidFill>
                  <a:srgbClr val="000000"/>
                </a:solidFill>
              </a:rPr>
              <a:t>mit insgesamt </a:t>
            </a:r>
            <a:r>
              <a:rPr lang="de-DE" sz="2800" b="1" dirty="0" smtClean="0">
                <a:solidFill>
                  <a:srgbClr val="000000"/>
                </a:solidFill>
              </a:rPr>
              <a:t>883 </a:t>
            </a:r>
            <a:r>
              <a:rPr lang="de-DE" sz="2800" b="1" dirty="0">
                <a:solidFill>
                  <a:srgbClr val="000000"/>
                </a:solidFill>
              </a:rPr>
              <a:t>Gruppen </a:t>
            </a:r>
            <a:r>
              <a:rPr lang="de-DE" sz="2800" dirty="0">
                <a:solidFill>
                  <a:srgbClr val="000000"/>
                </a:solidFill>
              </a:rPr>
              <a:t>an der Erhebung beteiligt: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7772400" cy="1143000"/>
          </a:xfrm>
        </p:spPr>
        <p:txBody>
          <a:bodyPr/>
          <a:lstStyle/>
          <a:p>
            <a:pPr algn="l"/>
            <a:r>
              <a:rPr lang="de-DE" sz="3200" dirty="0">
                <a:solidFill>
                  <a:schemeClr val="bg1"/>
                </a:solidFill>
              </a:rPr>
              <a:t> An </a:t>
            </a:r>
            <a:r>
              <a:rPr lang="de-DE" sz="3200" dirty="0" err="1" smtClean="0">
                <a:solidFill>
                  <a:schemeClr val="bg1"/>
                </a:solidFill>
              </a:rPr>
              <a:t>an</a:t>
            </a:r>
            <a:r>
              <a:rPr lang="de-DE" sz="3200" dirty="0" smtClean="0">
                <a:solidFill>
                  <a:schemeClr val="bg1"/>
                </a:solidFill>
              </a:rPr>
              <a:t> der </a:t>
            </a:r>
            <a:r>
              <a:rPr lang="de-DE" sz="3200" dirty="0">
                <a:solidFill>
                  <a:schemeClr val="bg1"/>
                </a:solidFill>
              </a:rPr>
              <a:t>Erhebung beteiligte Verbände: 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685800" y="1268760"/>
            <a:ext cx="8207375" cy="501675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ALOS-Freundeskreise Suchtselbsthilfeverband NRW</a:t>
            </a:r>
          </a:p>
          <a:p>
            <a:pPr algn="l">
              <a:buFont typeface="Wingdings" pitchFamily="2" charset="2"/>
              <a:buChar char="Ø"/>
            </a:pPr>
            <a:r>
              <a:rPr lang="de-DE" sz="2000" b="1" dirty="0">
                <a:solidFill>
                  <a:srgbClr val="FF3300"/>
                </a:solidFill>
              </a:rPr>
              <a:t>ARWED e.V. in NRW</a:t>
            </a:r>
          </a:p>
          <a:p>
            <a:pPr algn="l">
              <a:buFont typeface="Wingdings" pitchFamily="2" charset="2"/>
              <a:buChar char="Ø"/>
            </a:pPr>
            <a:r>
              <a:rPr lang="de-DE" sz="2000" b="1" dirty="0">
                <a:solidFill>
                  <a:srgbClr val="FF3300"/>
                </a:solidFill>
              </a:rPr>
              <a:t>Blaues Kreuz in Deutschland e.V. – Landesverband Rheinland</a:t>
            </a:r>
          </a:p>
          <a:p>
            <a:pPr algn="l">
              <a:buFont typeface="Wingdings" pitchFamily="2" charset="2"/>
              <a:buChar char="Ø"/>
            </a:pPr>
            <a:r>
              <a:rPr lang="de-DE" sz="2000" b="1" dirty="0">
                <a:solidFill>
                  <a:srgbClr val="FF3300"/>
                </a:solidFill>
              </a:rPr>
              <a:t>Blaues Kreuz in Deutschland e.V. – Landesverband Westfalen</a:t>
            </a:r>
          </a:p>
          <a:p>
            <a:pPr algn="l">
              <a:buFont typeface="Wingdings" pitchFamily="2" charset="2"/>
              <a:buChar char="Ø"/>
            </a:pPr>
            <a:r>
              <a:rPr lang="de-DE" sz="2000" b="1" dirty="0">
                <a:solidFill>
                  <a:srgbClr val="FF3300"/>
                </a:solidFill>
              </a:rPr>
              <a:t>Blaues Kreuz in der Evangelischen Kirche – Landesverband NRW e.V</a:t>
            </a:r>
            <a:r>
              <a:rPr lang="de-DE" sz="2000" b="1" dirty="0" smtClean="0">
                <a:solidFill>
                  <a:srgbClr val="FF3300"/>
                </a:solidFill>
              </a:rPr>
              <a:t>.</a:t>
            </a:r>
          </a:p>
          <a:p>
            <a:pPr algn="l"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FF3300"/>
                </a:solidFill>
              </a:rPr>
              <a:t>Deutscher Frauenbund für alkoholfreie Kultur e.V.</a:t>
            </a:r>
            <a:endParaRPr lang="de-DE" sz="2000" b="1" dirty="0">
              <a:solidFill>
                <a:srgbClr val="FF33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Freundeskreise für Suchtkrankenhilfe – Landesverband NRW e.V.</a:t>
            </a:r>
          </a:p>
          <a:p>
            <a:pPr algn="l">
              <a:buFont typeface="Wingdings" pitchFamily="2" charset="2"/>
              <a:buChar char="Ø"/>
            </a:pPr>
            <a:r>
              <a:rPr lang="de-DE" sz="2000" b="1" dirty="0">
                <a:solidFill>
                  <a:srgbClr val="FF3300"/>
                </a:solidFill>
              </a:rPr>
              <a:t>Guttempler in </a:t>
            </a:r>
            <a:r>
              <a:rPr lang="de-DE" sz="2000" b="1" dirty="0" smtClean="0">
                <a:solidFill>
                  <a:srgbClr val="FF3300"/>
                </a:solidFill>
              </a:rPr>
              <a:t>NRW e.V.</a:t>
            </a:r>
            <a:endParaRPr lang="de-DE" sz="2000" b="1" dirty="0">
              <a:solidFill>
                <a:srgbClr val="FF33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JES NRW e.V.</a:t>
            </a:r>
          </a:p>
          <a:p>
            <a:pPr algn="l">
              <a:buFont typeface="Wingdings" pitchFamily="2" charset="2"/>
              <a:buChar char="Ø"/>
            </a:pPr>
            <a:r>
              <a:rPr lang="de-DE" sz="2000" b="1" dirty="0">
                <a:solidFill>
                  <a:srgbClr val="FF3300"/>
                </a:solidFill>
              </a:rPr>
              <a:t>Kreuzbund e.V. – Diözesanverband Aachen</a:t>
            </a:r>
          </a:p>
          <a:p>
            <a:pPr algn="l">
              <a:buFont typeface="Wingdings" pitchFamily="2" charset="2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Kreuzbund e.V. – Diözesanverband Essen</a:t>
            </a:r>
          </a:p>
          <a:p>
            <a:pPr algn="l">
              <a:buFont typeface="Wingdings" pitchFamily="2" charset="2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Kreuzbund e.V. – Diözesanverband Köln</a:t>
            </a:r>
          </a:p>
          <a:p>
            <a:pPr algn="l">
              <a:buFont typeface="Wingdings" pitchFamily="2" charset="2"/>
              <a:buChar char="Ø"/>
            </a:pPr>
            <a:r>
              <a:rPr lang="de-DE" sz="2000" b="1" dirty="0">
                <a:solidFill>
                  <a:srgbClr val="FF3300"/>
                </a:solidFill>
              </a:rPr>
              <a:t>Kreuzbund e.V. – Diözesanverband Münster</a:t>
            </a:r>
          </a:p>
          <a:p>
            <a:pPr algn="l">
              <a:buFont typeface="Wingdings" pitchFamily="2" charset="2"/>
              <a:buChar char="Ø"/>
            </a:pPr>
            <a:r>
              <a:rPr lang="de-DE" sz="2000" b="1" dirty="0">
                <a:solidFill>
                  <a:srgbClr val="FF3300"/>
                </a:solidFill>
              </a:rPr>
              <a:t>Kreuzbund e.V. – Diözesanverband Paderborn</a:t>
            </a:r>
          </a:p>
          <a:p>
            <a:pPr algn="l">
              <a:buFont typeface="Wingdings" pitchFamily="2" charset="2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Landesverband der Eltern und Angehörigen für humane und akzeptierende </a:t>
            </a:r>
            <a:br>
              <a:rPr lang="de-DE" sz="2000" dirty="0">
                <a:solidFill>
                  <a:srgbClr val="000000"/>
                </a:solidFill>
              </a:rPr>
            </a:br>
            <a:r>
              <a:rPr lang="de-DE" sz="2000" dirty="0">
                <a:solidFill>
                  <a:srgbClr val="000000"/>
                </a:solidFill>
              </a:rPr>
              <a:t>   Drogenarbeit e.V</a:t>
            </a:r>
            <a:r>
              <a:rPr lang="de-DE" sz="2000" dirty="0" smtClean="0">
                <a:solidFill>
                  <a:srgbClr val="000000"/>
                </a:solidFill>
              </a:rPr>
              <a:t>.</a:t>
            </a:r>
            <a:endParaRPr lang="de-DE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09800"/>
            <a:ext cx="7772400" cy="114300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1. </a:t>
            </a:r>
            <a:r>
              <a:rPr lang="de-DE" dirty="0" smtClean="0">
                <a:solidFill>
                  <a:schemeClr val="bg1"/>
                </a:solidFill>
              </a:rPr>
              <a:t>Gruppenformen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71775" y="3429000"/>
            <a:ext cx="6372225" cy="2808288"/>
          </a:xfrm>
          <a:noFill/>
          <a:ln/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de-DE" sz="2400" dirty="0"/>
              <a:t> Zielgruppen und Adressaten</a:t>
            </a:r>
          </a:p>
          <a:p>
            <a:pPr algn="l">
              <a:buFont typeface="Wingdings" pitchFamily="2" charset="2"/>
              <a:buChar char="Ø"/>
            </a:pPr>
            <a:endParaRPr lang="de-DE" sz="2400" dirty="0"/>
          </a:p>
          <a:p>
            <a:pPr>
              <a:buFont typeface="Wingdings" pitchFamily="2" charset="2"/>
              <a:buChar char="Ø"/>
            </a:pP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2089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44450"/>
            <a:ext cx="8431212" cy="1143000"/>
          </a:xfrm>
          <a:noFill/>
          <a:ln/>
        </p:spPr>
        <p:txBody>
          <a:bodyPr/>
          <a:lstStyle/>
          <a:p>
            <a:pPr algn="l"/>
            <a:r>
              <a:rPr lang="de-DE" sz="3200" dirty="0" smtClean="0">
                <a:solidFill>
                  <a:schemeClr val="bg1"/>
                </a:solidFill>
              </a:rPr>
              <a:t>  Gruppenformen und Anzahl der Gruppen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99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68313" y="1557338"/>
          <a:ext cx="731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95" name="Diagramm" r:id="rId3" imgW="9495000" imgH="5332680" progId="MSGraph.Chart.8">
                  <p:embed followColorScheme="full"/>
                </p:oleObj>
              </mc:Choice>
              <mc:Fallback>
                <p:oleObj name="Diagramm" r:id="rId3" imgW="9495000" imgH="533268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557338"/>
                        <a:ext cx="7315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0"/>
            <a:ext cx="7772400" cy="1143000"/>
          </a:xfrm>
          <a:noFill/>
          <a:ln/>
        </p:spPr>
        <p:txBody>
          <a:bodyPr/>
          <a:lstStyle/>
          <a:p>
            <a:pPr algn="l"/>
            <a:r>
              <a:rPr lang="de-DE" sz="3200" dirty="0" smtClean="0">
                <a:solidFill>
                  <a:schemeClr val="bg1"/>
                </a:solidFill>
              </a:rPr>
              <a:t>  Verteilung der Gruppenformen   </a:t>
            </a:r>
            <a:r>
              <a:rPr lang="de-DE" sz="1600" dirty="0" smtClean="0">
                <a:solidFill>
                  <a:schemeClr val="bg1"/>
                </a:solidFill>
              </a:rPr>
              <a:t>(N=883 </a:t>
            </a:r>
            <a:r>
              <a:rPr lang="de-DE" sz="1600" dirty="0">
                <a:solidFill>
                  <a:schemeClr val="bg1"/>
                </a:solidFill>
              </a:rPr>
              <a:t>Gruppen)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3" y="1628800"/>
            <a:ext cx="85998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09800"/>
            <a:ext cx="7990656" cy="114300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2. Zusammensetzung der </a:t>
            </a:r>
            <a:r>
              <a:rPr lang="de-DE" dirty="0" smtClean="0">
                <a:solidFill>
                  <a:schemeClr val="bg1"/>
                </a:solidFill>
              </a:rPr>
              <a:t>Gruppen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11412" y="3500438"/>
            <a:ext cx="6732588" cy="2808287"/>
          </a:xfrm>
          <a:noFill/>
          <a:ln/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de-DE" sz="2400" dirty="0"/>
              <a:t> </a:t>
            </a:r>
            <a:r>
              <a:rPr lang="de-DE" sz="2400" dirty="0" smtClean="0"/>
              <a:t>Zielgruppen</a:t>
            </a:r>
            <a:endParaRPr lang="de-DE" sz="2400" dirty="0"/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de-DE" sz="2400" dirty="0"/>
              <a:t> Alter </a:t>
            </a:r>
            <a:r>
              <a:rPr lang="de-DE" sz="2400" dirty="0" smtClean="0"/>
              <a:t>der Teilnehmer/innen</a:t>
            </a:r>
            <a:endParaRPr lang="de-DE" sz="2400" dirty="0"/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de-DE" sz="2400" dirty="0" smtClean="0"/>
              <a:t>Ausbildung der ehrenamtlichen Mitarbeiter/innen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">
  <a:themeElements>
    <a:clrScheme name="">
      <a:dk1>
        <a:srgbClr val="0000CC"/>
      </a:dk1>
      <a:lt1>
        <a:srgbClr val="FFFFFF"/>
      </a:lt1>
      <a:dk2>
        <a:srgbClr val="0000CC"/>
      </a:dk2>
      <a:lt2>
        <a:srgbClr val="0000FF"/>
      </a:lt2>
      <a:accent1>
        <a:srgbClr val="99CCFF"/>
      </a:accent1>
      <a:accent2>
        <a:srgbClr val="003399"/>
      </a:accent2>
      <a:accent3>
        <a:srgbClr val="FFFFFF"/>
      </a:accent3>
      <a:accent4>
        <a:srgbClr val="0000AE"/>
      </a:accent4>
      <a:accent5>
        <a:srgbClr val="CAE2FF"/>
      </a:accent5>
      <a:accent6>
        <a:srgbClr val="002D8A"/>
      </a:accent6>
      <a:hlink>
        <a:srgbClr val="000099"/>
      </a:hlink>
      <a:folHlink>
        <a:srgbClr val="FCF9FF"/>
      </a:folHlink>
    </a:clrScheme>
    <a:fontScheme name="Moder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r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733</Words>
  <Application>Microsoft Office PowerPoint</Application>
  <PresentationFormat>Bildschirmpräsentation (4:3)</PresentationFormat>
  <Paragraphs>119</Paragraphs>
  <Slides>31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3" baseType="lpstr">
      <vt:lpstr>Modern</vt:lpstr>
      <vt:lpstr>Diagramm</vt:lpstr>
      <vt:lpstr>    Fach-Ausschuss Suchtselbsthilfe (FAS-NRW)</vt:lpstr>
      <vt:lpstr>Inhalt</vt:lpstr>
      <vt:lpstr> Die 15 Mitgliedsverbände des FAS-NRW </vt:lpstr>
      <vt:lpstr> Die 15 Mitgliedsverbände des FAS-NRW ...</vt:lpstr>
      <vt:lpstr> An an der Erhebung beteiligte Verbände: </vt:lpstr>
      <vt:lpstr>1. Gruppenformen</vt:lpstr>
      <vt:lpstr>  Gruppenformen und Anzahl der Gruppen</vt:lpstr>
      <vt:lpstr>  Verteilung der Gruppenformen   (N=883 Gruppen)</vt:lpstr>
      <vt:lpstr>2. Zusammensetzung der Gruppen</vt:lpstr>
      <vt:lpstr>  2.1 Zielgruppe</vt:lpstr>
      <vt:lpstr>  2.1 Zielgruppe – Frauen und Männer</vt:lpstr>
      <vt:lpstr>  2.1 Zielgruppe – Frauen und Männer</vt:lpstr>
      <vt:lpstr>  2.1 Zielgruppe</vt:lpstr>
      <vt:lpstr>  2.2 Alter</vt:lpstr>
      <vt:lpstr>  2.2 Altersverteilung</vt:lpstr>
      <vt:lpstr>  2.3 Ausbildung der ehrenamtlichen Mitarbeiter/innen</vt:lpstr>
      <vt:lpstr>  2.3 Ausbildung der ehrenamtlichen Mitarbeiter/innen</vt:lpstr>
      <vt:lpstr>3. Angaben zur Suchterkrankung und zur Behandlung</vt:lpstr>
      <vt:lpstr>  3.1 Abhängigkeitsform</vt:lpstr>
      <vt:lpstr>  3.1 Abhängigkeitsform</vt:lpstr>
      <vt:lpstr>  3.2 Rauchen</vt:lpstr>
      <vt:lpstr>  3.2 Rauchen</vt:lpstr>
      <vt:lpstr>  3.3 Art der letzten Behandlung</vt:lpstr>
      <vt:lpstr>  2.6 Art der letzten Behandlung</vt:lpstr>
      <vt:lpstr>  3.4 Angaben zu Rückfällen</vt:lpstr>
      <vt:lpstr>  3.4 Angaben zu Rückfällen</vt:lpstr>
      <vt:lpstr>Zusammenfassung</vt:lpstr>
      <vt:lpstr>Zusammenfassung</vt:lpstr>
      <vt:lpstr>Zusammenfassung</vt:lpstr>
      <vt:lpstr>Zusammenfassung</vt:lpstr>
      <vt:lpstr>Danksagung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FAS-Erhebung NRW</dc:title>
  <dc:creator>Dr. Maren Aktas</dc:creator>
  <cp:lastModifiedBy>Jürgen Zielke-Reinhardt</cp:lastModifiedBy>
  <cp:revision>1147</cp:revision>
  <cp:lastPrinted>2004-01-13T07:27:21Z</cp:lastPrinted>
  <dcterms:created xsi:type="dcterms:W3CDTF">1996-09-30T18:28:10Z</dcterms:created>
  <dcterms:modified xsi:type="dcterms:W3CDTF">2012-04-02T12:20:04Z</dcterms:modified>
</cp:coreProperties>
</file>